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256" r:id="rId2"/>
    <p:sldId id="447" r:id="rId3"/>
    <p:sldId id="530" r:id="rId4"/>
    <p:sldId id="532" r:id="rId5"/>
    <p:sldId id="531" r:id="rId6"/>
    <p:sldId id="550" r:id="rId7"/>
    <p:sldId id="533" r:id="rId8"/>
    <p:sldId id="543" r:id="rId9"/>
    <p:sldId id="535" r:id="rId10"/>
    <p:sldId id="542" r:id="rId11"/>
    <p:sldId id="534" r:id="rId12"/>
    <p:sldId id="544" r:id="rId13"/>
    <p:sldId id="536" r:id="rId14"/>
    <p:sldId id="450" r:id="rId15"/>
    <p:sldId id="540" r:id="rId16"/>
    <p:sldId id="541" r:id="rId17"/>
    <p:sldId id="453" r:id="rId18"/>
    <p:sldId id="523" r:id="rId19"/>
    <p:sldId id="454" r:id="rId20"/>
    <p:sldId id="460" r:id="rId21"/>
    <p:sldId id="526" r:id="rId22"/>
    <p:sldId id="527" r:id="rId23"/>
    <p:sldId id="528" r:id="rId24"/>
    <p:sldId id="471" r:id="rId25"/>
    <p:sldId id="472" r:id="rId26"/>
    <p:sldId id="545" r:id="rId27"/>
    <p:sldId id="473" r:id="rId28"/>
    <p:sldId id="474" r:id="rId29"/>
    <p:sldId id="475" r:id="rId30"/>
    <p:sldId id="546" r:id="rId31"/>
    <p:sldId id="476" r:id="rId32"/>
    <p:sldId id="549" r:id="rId33"/>
    <p:sldId id="477" r:id="rId34"/>
    <p:sldId id="547" r:id="rId35"/>
    <p:sldId id="548" r:id="rId36"/>
    <p:sldId id="480" r:id="rId37"/>
    <p:sldId id="479" r:id="rId38"/>
    <p:sldId id="481" r:id="rId39"/>
    <p:sldId id="538" r:id="rId40"/>
    <p:sldId id="529" r:id="rId41"/>
    <p:sldId id="537" r:id="rId42"/>
    <p:sldId id="482" r:id="rId43"/>
    <p:sldId id="478" r:id="rId44"/>
    <p:sldId id="484" r:id="rId45"/>
    <p:sldId id="486" r:id="rId46"/>
    <p:sldId id="485" r:id="rId47"/>
    <p:sldId id="448" r:id="rId48"/>
    <p:sldId id="487" r:id="rId49"/>
    <p:sldId id="492" r:id="rId50"/>
    <p:sldId id="498" r:id="rId51"/>
    <p:sldId id="499" r:id="rId52"/>
    <p:sldId id="488" r:id="rId53"/>
    <p:sldId id="497" r:id="rId54"/>
    <p:sldId id="494" r:id="rId55"/>
    <p:sldId id="493" r:id="rId56"/>
    <p:sldId id="502" r:id="rId57"/>
    <p:sldId id="501" r:id="rId58"/>
    <p:sldId id="503" r:id="rId59"/>
    <p:sldId id="500" r:id="rId60"/>
    <p:sldId id="504" r:id="rId61"/>
    <p:sldId id="505" r:id="rId62"/>
    <p:sldId id="489" r:id="rId63"/>
    <p:sldId id="507" r:id="rId64"/>
    <p:sldId id="508" r:id="rId65"/>
    <p:sldId id="490" r:id="rId66"/>
    <p:sldId id="509" r:id="rId67"/>
    <p:sldId id="510" r:id="rId68"/>
    <p:sldId id="511" r:id="rId69"/>
    <p:sldId id="512" r:id="rId70"/>
    <p:sldId id="513" r:id="rId71"/>
    <p:sldId id="491" r:id="rId72"/>
    <p:sldId id="514" r:id="rId73"/>
    <p:sldId id="515" r:id="rId74"/>
    <p:sldId id="516" r:id="rId75"/>
    <p:sldId id="449" r:id="rId76"/>
    <p:sldId id="539" r:id="rId77"/>
    <p:sldId id="517" r:id="rId78"/>
    <p:sldId id="518" r:id="rId79"/>
    <p:sldId id="519" r:id="rId80"/>
    <p:sldId id="520" r:id="rId81"/>
    <p:sldId id="521" r:id="rId82"/>
    <p:sldId id="522" r:id="rId83"/>
    <p:sldId id="469" r:id="rId84"/>
  </p:sldIdLst>
  <p:sldSz cx="4608513" cy="345598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7">
          <p15:clr>
            <a:srgbClr val="A4A3A4"/>
          </p15:clr>
        </p15:guide>
        <p15:guide id="2" pos="28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00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42" autoAdjust="0"/>
    <p:restoredTop sz="93657" autoAdjust="0"/>
  </p:normalViewPr>
  <p:slideViewPr>
    <p:cSldViewPr>
      <p:cViewPr varScale="1">
        <p:scale>
          <a:sx n="130" d="100"/>
          <a:sy n="130" d="100"/>
        </p:scale>
        <p:origin x="74" y="43"/>
      </p:cViewPr>
      <p:guideLst>
        <p:guide orient="horz" pos="2177"/>
        <p:guide pos="28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E0458A-C5C6-45E2-AB1D-63B6F9BCE8C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B3B869D-7609-4FAF-9965-DE90F899F9D8}">
      <dgm:prSet phldrT="[文本]"/>
      <dgm:spPr/>
      <dgm:t>
        <a:bodyPr/>
        <a:lstStyle/>
        <a:p>
          <a:r>
            <a:rPr lang="en-US" altLang="zh-CN" dirty="0"/>
            <a:t>Good space utilization </a:t>
          </a:r>
          <a:endParaRPr lang="zh-CN" altLang="en-US" dirty="0"/>
        </a:p>
      </dgm:t>
    </dgm:pt>
    <dgm:pt modelId="{7DA3D85C-7931-4102-ABF1-DAB5E3E08ED2}" type="parTrans" cxnId="{A45C40B4-F212-4873-BBC2-0865FCCA205C}">
      <dgm:prSet/>
      <dgm:spPr/>
      <dgm:t>
        <a:bodyPr/>
        <a:lstStyle/>
        <a:p>
          <a:endParaRPr lang="zh-CN" altLang="en-US"/>
        </a:p>
      </dgm:t>
    </dgm:pt>
    <dgm:pt modelId="{C8B97F70-2404-42E0-A9CA-0233E13ED4F0}" type="sibTrans" cxnId="{A45C40B4-F212-4873-BBC2-0865FCCA205C}">
      <dgm:prSet/>
      <dgm:spPr/>
      <dgm:t>
        <a:bodyPr/>
        <a:lstStyle/>
        <a:p>
          <a:endParaRPr lang="zh-CN" altLang="en-US"/>
        </a:p>
      </dgm:t>
    </dgm:pt>
    <dgm:pt modelId="{A21EB00F-643B-44D3-AC36-5D3AD6162A95}">
      <dgm:prSet phldrT="[文本]"/>
      <dgm:spPr/>
      <dgm:t>
        <a:bodyPr/>
        <a:lstStyle/>
        <a:p>
          <a:r>
            <a:rPr lang="en-US" altLang="zh-CN" dirty="0"/>
            <a:t>Allocate large fraction of the heap </a:t>
          </a:r>
          <a:endParaRPr lang="zh-CN" altLang="en-US" dirty="0"/>
        </a:p>
      </dgm:t>
    </dgm:pt>
    <dgm:pt modelId="{26591719-CB7E-4623-AC88-177208B9FB71}" type="parTrans" cxnId="{8C69B3F2-26F8-4B43-B720-51E4468D6E55}">
      <dgm:prSet/>
      <dgm:spPr/>
      <dgm:t>
        <a:bodyPr/>
        <a:lstStyle/>
        <a:p>
          <a:endParaRPr lang="zh-CN" altLang="en-US"/>
        </a:p>
      </dgm:t>
    </dgm:pt>
    <dgm:pt modelId="{A8326A8E-A059-4BAC-8028-53C297278FEE}" type="sibTrans" cxnId="{8C69B3F2-26F8-4B43-B720-51E4468D6E55}">
      <dgm:prSet/>
      <dgm:spPr/>
      <dgm:t>
        <a:bodyPr/>
        <a:lstStyle/>
        <a:p>
          <a:endParaRPr lang="zh-CN" altLang="en-US"/>
        </a:p>
      </dgm:t>
    </dgm:pt>
    <dgm:pt modelId="{1ED6381F-B761-46AB-9CF0-97FDA9C9CFBA}">
      <dgm:prSet phldrT="[文本]"/>
      <dgm:spPr/>
      <dgm:t>
        <a:bodyPr/>
        <a:lstStyle/>
        <a:p>
          <a:r>
            <a:rPr lang="en-US" altLang="zh-CN" dirty="0"/>
            <a:t>Minimize “fragmentation”</a:t>
          </a:r>
          <a:endParaRPr lang="zh-CN" altLang="en-US" dirty="0"/>
        </a:p>
      </dgm:t>
    </dgm:pt>
    <dgm:pt modelId="{F0B49FE5-8A86-4DAD-A8E7-7401E5687292}" type="parTrans" cxnId="{002C3A98-D962-4C10-AAD2-40E3FF52362C}">
      <dgm:prSet/>
      <dgm:spPr/>
      <dgm:t>
        <a:bodyPr/>
        <a:lstStyle/>
        <a:p>
          <a:endParaRPr lang="zh-CN" altLang="en-US"/>
        </a:p>
      </dgm:t>
    </dgm:pt>
    <dgm:pt modelId="{B847C60E-6982-4EC2-BCE8-0340810C8A99}" type="sibTrans" cxnId="{002C3A98-D962-4C10-AAD2-40E3FF52362C}">
      <dgm:prSet/>
      <dgm:spPr/>
      <dgm:t>
        <a:bodyPr/>
        <a:lstStyle/>
        <a:p>
          <a:endParaRPr lang="zh-CN" altLang="en-US"/>
        </a:p>
      </dgm:t>
    </dgm:pt>
    <dgm:pt modelId="{2F4825EE-605D-4DEA-A976-59DF29FC56B8}" type="pres">
      <dgm:prSet presAssocID="{E3E0458A-C5C6-45E2-AB1D-63B6F9BCE8C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310E7E2-3B7F-4CF4-BAFB-F634516D6909}" type="pres">
      <dgm:prSet presAssocID="{2B3B869D-7609-4FAF-9965-DE90F899F9D8}" presName="hierRoot1" presStyleCnt="0"/>
      <dgm:spPr/>
    </dgm:pt>
    <dgm:pt modelId="{6C80F34D-323B-4C30-B47C-22294D3295FF}" type="pres">
      <dgm:prSet presAssocID="{2B3B869D-7609-4FAF-9965-DE90F899F9D8}" presName="composite" presStyleCnt="0"/>
      <dgm:spPr/>
    </dgm:pt>
    <dgm:pt modelId="{EC430035-6EA0-4EB3-9035-451FC9B82EE6}" type="pres">
      <dgm:prSet presAssocID="{2B3B869D-7609-4FAF-9965-DE90F899F9D8}" presName="background" presStyleLbl="node0" presStyleIdx="0" presStyleCnt="1"/>
      <dgm:spPr/>
    </dgm:pt>
    <dgm:pt modelId="{3E4366C7-593A-4183-B9B6-E6DCB91B9C4A}" type="pres">
      <dgm:prSet presAssocID="{2B3B869D-7609-4FAF-9965-DE90F899F9D8}" presName="text" presStyleLbl="fgAcc0" presStyleIdx="0" presStyleCnt="1">
        <dgm:presLayoutVars>
          <dgm:chPref val="3"/>
        </dgm:presLayoutVars>
      </dgm:prSet>
      <dgm:spPr/>
    </dgm:pt>
    <dgm:pt modelId="{B178F3E7-8E45-48E6-8C19-303571CCB90A}" type="pres">
      <dgm:prSet presAssocID="{2B3B869D-7609-4FAF-9965-DE90F899F9D8}" presName="hierChild2" presStyleCnt="0"/>
      <dgm:spPr/>
    </dgm:pt>
    <dgm:pt modelId="{704668BB-5512-462E-8C98-C1C41648C8AC}" type="pres">
      <dgm:prSet presAssocID="{26591719-CB7E-4623-AC88-177208B9FB71}" presName="Name10" presStyleLbl="parChTrans1D2" presStyleIdx="0" presStyleCnt="2"/>
      <dgm:spPr/>
    </dgm:pt>
    <dgm:pt modelId="{149375A7-F3F1-4A8C-8EB0-859088182A75}" type="pres">
      <dgm:prSet presAssocID="{A21EB00F-643B-44D3-AC36-5D3AD6162A95}" presName="hierRoot2" presStyleCnt="0"/>
      <dgm:spPr/>
    </dgm:pt>
    <dgm:pt modelId="{C55DA9A2-6467-4E74-9840-C51473D9E681}" type="pres">
      <dgm:prSet presAssocID="{A21EB00F-643B-44D3-AC36-5D3AD6162A95}" presName="composite2" presStyleCnt="0"/>
      <dgm:spPr/>
    </dgm:pt>
    <dgm:pt modelId="{EAA2554B-66A9-44BB-91CA-8AA8F66C8CE3}" type="pres">
      <dgm:prSet presAssocID="{A21EB00F-643B-44D3-AC36-5D3AD6162A95}" presName="background2" presStyleLbl="node2" presStyleIdx="0" presStyleCnt="2"/>
      <dgm:spPr/>
    </dgm:pt>
    <dgm:pt modelId="{5859C4E8-7027-43E9-9E44-6B0F14BF1CF5}" type="pres">
      <dgm:prSet presAssocID="{A21EB00F-643B-44D3-AC36-5D3AD6162A95}" presName="text2" presStyleLbl="fgAcc2" presStyleIdx="0" presStyleCnt="2">
        <dgm:presLayoutVars>
          <dgm:chPref val="3"/>
        </dgm:presLayoutVars>
      </dgm:prSet>
      <dgm:spPr/>
    </dgm:pt>
    <dgm:pt modelId="{9C2A1F8C-3981-4934-B347-D39A17150D7B}" type="pres">
      <dgm:prSet presAssocID="{A21EB00F-643B-44D3-AC36-5D3AD6162A95}" presName="hierChild3" presStyleCnt="0"/>
      <dgm:spPr/>
    </dgm:pt>
    <dgm:pt modelId="{088A9A97-2F31-454A-AF0F-587D39C7EBD4}" type="pres">
      <dgm:prSet presAssocID="{F0B49FE5-8A86-4DAD-A8E7-7401E5687292}" presName="Name10" presStyleLbl="parChTrans1D2" presStyleIdx="1" presStyleCnt="2"/>
      <dgm:spPr/>
    </dgm:pt>
    <dgm:pt modelId="{DB1704CD-BB71-4EF3-90A6-9F9ACBDA5AA5}" type="pres">
      <dgm:prSet presAssocID="{1ED6381F-B761-46AB-9CF0-97FDA9C9CFBA}" presName="hierRoot2" presStyleCnt="0"/>
      <dgm:spPr/>
    </dgm:pt>
    <dgm:pt modelId="{0CFD5271-D6B4-4E3B-9100-862F8037690F}" type="pres">
      <dgm:prSet presAssocID="{1ED6381F-B761-46AB-9CF0-97FDA9C9CFBA}" presName="composite2" presStyleCnt="0"/>
      <dgm:spPr/>
    </dgm:pt>
    <dgm:pt modelId="{9B63F480-1DD7-4CCF-B8FA-9E2ABE69D58B}" type="pres">
      <dgm:prSet presAssocID="{1ED6381F-B761-46AB-9CF0-97FDA9C9CFBA}" presName="background2" presStyleLbl="node2" presStyleIdx="1" presStyleCnt="2"/>
      <dgm:spPr/>
    </dgm:pt>
    <dgm:pt modelId="{9808AEBC-4A4C-41EA-A1CB-B23AEC93900F}" type="pres">
      <dgm:prSet presAssocID="{1ED6381F-B761-46AB-9CF0-97FDA9C9CFBA}" presName="text2" presStyleLbl="fgAcc2" presStyleIdx="1" presStyleCnt="2">
        <dgm:presLayoutVars>
          <dgm:chPref val="3"/>
        </dgm:presLayoutVars>
      </dgm:prSet>
      <dgm:spPr/>
    </dgm:pt>
    <dgm:pt modelId="{D5A63855-0744-4E95-9B38-EED02743CC63}" type="pres">
      <dgm:prSet presAssocID="{1ED6381F-B761-46AB-9CF0-97FDA9C9CFBA}" presName="hierChild3" presStyleCnt="0"/>
      <dgm:spPr/>
    </dgm:pt>
  </dgm:ptLst>
  <dgm:cxnLst>
    <dgm:cxn modelId="{9722560A-68F8-455B-8E91-4F215C013B6A}" type="presOf" srcId="{F0B49FE5-8A86-4DAD-A8E7-7401E5687292}" destId="{088A9A97-2F31-454A-AF0F-587D39C7EBD4}" srcOrd="0" destOrd="0" presId="urn:microsoft.com/office/officeart/2005/8/layout/hierarchy1"/>
    <dgm:cxn modelId="{1DC3004A-3620-4AC9-AB33-AE70209A6C31}" type="presOf" srcId="{26591719-CB7E-4623-AC88-177208B9FB71}" destId="{704668BB-5512-462E-8C98-C1C41648C8AC}" srcOrd="0" destOrd="0" presId="urn:microsoft.com/office/officeart/2005/8/layout/hierarchy1"/>
    <dgm:cxn modelId="{20402157-1FF4-4374-893F-346DC3A29DC2}" type="presOf" srcId="{1ED6381F-B761-46AB-9CF0-97FDA9C9CFBA}" destId="{9808AEBC-4A4C-41EA-A1CB-B23AEC93900F}" srcOrd="0" destOrd="0" presId="urn:microsoft.com/office/officeart/2005/8/layout/hierarchy1"/>
    <dgm:cxn modelId="{92539B82-DF95-4923-A20A-A69A0E7324C0}" type="presOf" srcId="{2B3B869D-7609-4FAF-9965-DE90F899F9D8}" destId="{3E4366C7-593A-4183-B9B6-E6DCB91B9C4A}" srcOrd="0" destOrd="0" presId="urn:microsoft.com/office/officeart/2005/8/layout/hierarchy1"/>
    <dgm:cxn modelId="{C3FB8895-F7A4-4860-8261-1B269C0209BA}" type="presOf" srcId="{A21EB00F-643B-44D3-AC36-5D3AD6162A95}" destId="{5859C4E8-7027-43E9-9E44-6B0F14BF1CF5}" srcOrd="0" destOrd="0" presId="urn:microsoft.com/office/officeart/2005/8/layout/hierarchy1"/>
    <dgm:cxn modelId="{002C3A98-D962-4C10-AAD2-40E3FF52362C}" srcId="{2B3B869D-7609-4FAF-9965-DE90F899F9D8}" destId="{1ED6381F-B761-46AB-9CF0-97FDA9C9CFBA}" srcOrd="1" destOrd="0" parTransId="{F0B49FE5-8A86-4DAD-A8E7-7401E5687292}" sibTransId="{B847C60E-6982-4EC2-BCE8-0340810C8A99}"/>
    <dgm:cxn modelId="{EDCEB4A5-9502-44F3-AD4F-009DC1A75B93}" type="presOf" srcId="{E3E0458A-C5C6-45E2-AB1D-63B6F9BCE8C7}" destId="{2F4825EE-605D-4DEA-A976-59DF29FC56B8}" srcOrd="0" destOrd="0" presId="urn:microsoft.com/office/officeart/2005/8/layout/hierarchy1"/>
    <dgm:cxn modelId="{A45C40B4-F212-4873-BBC2-0865FCCA205C}" srcId="{E3E0458A-C5C6-45E2-AB1D-63B6F9BCE8C7}" destId="{2B3B869D-7609-4FAF-9965-DE90F899F9D8}" srcOrd="0" destOrd="0" parTransId="{7DA3D85C-7931-4102-ABF1-DAB5E3E08ED2}" sibTransId="{C8B97F70-2404-42E0-A9CA-0233E13ED4F0}"/>
    <dgm:cxn modelId="{8C69B3F2-26F8-4B43-B720-51E4468D6E55}" srcId="{2B3B869D-7609-4FAF-9965-DE90F899F9D8}" destId="{A21EB00F-643B-44D3-AC36-5D3AD6162A95}" srcOrd="0" destOrd="0" parTransId="{26591719-CB7E-4623-AC88-177208B9FB71}" sibTransId="{A8326A8E-A059-4BAC-8028-53C297278FEE}"/>
    <dgm:cxn modelId="{640DD277-4D83-41F3-B90D-C38FDD2B9BF4}" type="presParOf" srcId="{2F4825EE-605D-4DEA-A976-59DF29FC56B8}" destId="{8310E7E2-3B7F-4CF4-BAFB-F634516D6909}" srcOrd="0" destOrd="0" presId="urn:microsoft.com/office/officeart/2005/8/layout/hierarchy1"/>
    <dgm:cxn modelId="{50D2ECF0-2187-4598-A50E-C9601E40651F}" type="presParOf" srcId="{8310E7E2-3B7F-4CF4-BAFB-F634516D6909}" destId="{6C80F34D-323B-4C30-B47C-22294D3295FF}" srcOrd="0" destOrd="0" presId="urn:microsoft.com/office/officeart/2005/8/layout/hierarchy1"/>
    <dgm:cxn modelId="{64DF0EA4-5716-41CE-85C7-07D0494BDDAB}" type="presParOf" srcId="{6C80F34D-323B-4C30-B47C-22294D3295FF}" destId="{EC430035-6EA0-4EB3-9035-451FC9B82EE6}" srcOrd="0" destOrd="0" presId="urn:microsoft.com/office/officeart/2005/8/layout/hierarchy1"/>
    <dgm:cxn modelId="{6BF9B4EA-AA3A-4DA0-B094-950D3A746A07}" type="presParOf" srcId="{6C80F34D-323B-4C30-B47C-22294D3295FF}" destId="{3E4366C7-593A-4183-B9B6-E6DCB91B9C4A}" srcOrd="1" destOrd="0" presId="urn:microsoft.com/office/officeart/2005/8/layout/hierarchy1"/>
    <dgm:cxn modelId="{13377F82-BD07-4643-BD81-A7DA882EE8E9}" type="presParOf" srcId="{8310E7E2-3B7F-4CF4-BAFB-F634516D6909}" destId="{B178F3E7-8E45-48E6-8C19-303571CCB90A}" srcOrd="1" destOrd="0" presId="urn:microsoft.com/office/officeart/2005/8/layout/hierarchy1"/>
    <dgm:cxn modelId="{E5632BBF-65B0-4831-8D5F-2E1B798D6E5B}" type="presParOf" srcId="{B178F3E7-8E45-48E6-8C19-303571CCB90A}" destId="{704668BB-5512-462E-8C98-C1C41648C8AC}" srcOrd="0" destOrd="0" presId="urn:microsoft.com/office/officeart/2005/8/layout/hierarchy1"/>
    <dgm:cxn modelId="{A0764079-ADF8-419D-A3A0-FD2D29C7A155}" type="presParOf" srcId="{B178F3E7-8E45-48E6-8C19-303571CCB90A}" destId="{149375A7-F3F1-4A8C-8EB0-859088182A75}" srcOrd="1" destOrd="0" presId="urn:microsoft.com/office/officeart/2005/8/layout/hierarchy1"/>
    <dgm:cxn modelId="{A9A52D15-1A1A-4DE8-9907-9EAEBAEE25C7}" type="presParOf" srcId="{149375A7-F3F1-4A8C-8EB0-859088182A75}" destId="{C55DA9A2-6467-4E74-9840-C51473D9E681}" srcOrd="0" destOrd="0" presId="urn:microsoft.com/office/officeart/2005/8/layout/hierarchy1"/>
    <dgm:cxn modelId="{DC929844-F3E6-4070-88F2-5BC52CE28979}" type="presParOf" srcId="{C55DA9A2-6467-4E74-9840-C51473D9E681}" destId="{EAA2554B-66A9-44BB-91CA-8AA8F66C8CE3}" srcOrd="0" destOrd="0" presId="urn:microsoft.com/office/officeart/2005/8/layout/hierarchy1"/>
    <dgm:cxn modelId="{07C64A65-CC5B-43FF-8030-7D5430DF7FB9}" type="presParOf" srcId="{C55DA9A2-6467-4E74-9840-C51473D9E681}" destId="{5859C4E8-7027-43E9-9E44-6B0F14BF1CF5}" srcOrd="1" destOrd="0" presId="urn:microsoft.com/office/officeart/2005/8/layout/hierarchy1"/>
    <dgm:cxn modelId="{55F7506E-5780-4982-BAA6-9DF02CD884FF}" type="presParOf" srcId="{149375A7-F3F1-4A8C-8EB0-859088182A75}" destId="{9C2A1F8C-3981-4934-B347-D39A17150D7B}" srcOrd="1" destOrd="0" presId="urn:microsoft.com/office/officeart/2005/8/layout/hierarchy1"/>
    <dgm:cxn modelId="{EA779406-DB38-42BA-943C-0F1BBA2D4FA4}" type="presParOf" srcId="{B178F3E7-8E45-48E6-8C19-303571CCB90A}" destId="{088A9A97-2F31-454A-AF0F-587D39C7EBD4}" srcOrd="2" destOrd="0" presId="urn:microsoft.com/office/officeart/2005/8/layout/hierarchy1"/>
    <dgm:cxn modelId="{3D291B1B-B87D-4E11-ABE8-EC1BED5FA3E3}" type="presParOf" srcId="{B178F3E7-8E45-48E6-8C19-303571CCB90A}" destId="{DB1704CD-BB71-4EF3-90A6-9F9ACBDA5AA5}" srcOrd="3" destOrd="0" presId="urn:microsoft.com/office/officeart/2005/8/layout/hierarchy1"/>
    <dgm:cxn modelId="{60B1F088-F16E-4907-AE78-D6D5E512EB78}" type="presParOf" srcId="{DB1704CD-BB71-4EF3-90A6-9F9ACBDA5AA5}" destId="{0CFD5271-D6B4-4E3B-9100-862F8037690F}" srcOrd="0" destOrd="0" presId="urn:microsoft.com/office/officeart/2005/8/layout/hierarchy1"/>
    <dgm:cxn modelId="{611D860A-763E-4F75-9958-E1276AFAC656}" type="presParOf" srcId="{0CFD5271-D6B4-4E3B-9100-862F8037690F}" destId="{9B63F480-1DD7-4CCF-B8FA-9E2ABE69D58B}" srcOrd="0" destOrd="0" presId="urn:microsoft.com/office/officeart/2005/8/layout/hierarchy1"/>
    <dgm:cxn modelId="{1E1DAABF-317B-4C17-AD9D-F0814299162E}" type="presParOf" srcId="{0CFD5271-D6B4-4E3B-9100-862F8037690F}" destId="{9808AEBC-4A4C-41EA-A1CB-B23AEC93900F}" srcOrd="1" destOrd="0" presId="urn:microsoft.com/office/officeart/2005/8/layout/hierarchy1"/>
    <dgm:cxn modelId="{24CFE30C-A826-4FC0-90C1-FEE19D123AF5}" type="presParOf" srcId="{DB1704CD-BB71-4EF3-90A6-9F9ACBDA5AA5}" destId="{D5A63855-0744-4E95-9B38-EED02743CC6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E0458A-C5C6-45E2-AB1D-63B6F9BCE8C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B3B869D-7609-4FAF-9965-DE90F899F9D8}">
      <dgm:prSet phldrT="[文本]"/>
      <dgm:spPr/>
      <dgm:t>
        <a:bodyPr/>
        <a:lstStyle/>
        <a:p>
          <a:r>
            <a:rPr lang="en-US" altLang="zh-CN" dirty="0"/>
            <a:t>Good time performance </a:t>
          </a:r>
          <a:endParaRPr lang="zh-CN" altLang="en-US" dirty="0"/>
        </a:p>
      </dgm:t>
    </dgm:pt>
    <dgm:pt modelId="{7DA3D85C-7931-4102-ABF1-DAB5E3E08ED2}" type="parTrans" cxnId="{A45C40B4-F212-4873-BBC2-0865FCCA205C}">
      <dgm:prSet/>
      <dgm:spPr/>
      <dgm:t>
        <a:bodyPr/>
        <a:lstStyle/>
        <a:p>
          <a:endParaRPr lang="zh-CN" altLang="en-US"/>
        </a:p>
      </dgm:t>
    </dgm:pt>
    <dgm:pt modelId="{C8B97F70-2404-42E0-A9CA-0233E13ED4F0}" type="sibTrans" cxnId="{A45C40B4-F212-4873-BBC2-0865FCCA205C}">
      <dgm:prSet/>
      <dgm:spPr/>
      <dgm:t>
        <a:bodyPr/>
        <a:lstStyle/>
        <a:p>
          <a:endParaRPr lang="zh-CN" altLang="en-US"/>
        </a:p>
      </dgm:t>
    </dgm:pt>
    <dgm:pt modelId="{A21EB00F-643B-44D3-AC36-5D3AD6162A95}">
      <dgm:prSet phldrT="[文本]"/>
      <dgm:spPr/>
      <dgm:t>
        <a:bodyPr/>
        <a:lstStyle/>
        <a:p>
          <a:r>
            <a:rPr lang="en-US" altLang="zh-CN" dirty="0"/>
            <a:t>Ideally take constant time </a:t>
          </a:r>
          <a:endParaRPr lang="zh-CN" altLang="en-US" dirty="0"/>
        </a:p>
      </dgm:t>
    </dgm:pt>
    <dgm:pt modelId="{26591719-CB7E-4623-AC88-177208B9FB71}" type="parTrans" cxnId="{8C69B3F2-26F8-4B43-B720-51E4468D6E55}">
      <dgm:prSet/>
      <dgm:spPr/>
      <dgm:t>
        <a:bodyPr/>
        <a:lstStyle/>
        <a:p>
          <a:endParaRPr lang="zh-CN" altLang="en-US"/>
        </a:p>
      </dgm:t>
    </dgm:pt>
    <dgm:pt modelId="{A8326A8E-A059-4BAC-8028-53C297278FEE}" type="sibTrans" cxnId="{8C69B3F2-26F8-4B43-B720-51E4468D6E55}">
      <dgm:prSet/>
      <dgm:spPr/>
      <dgm:t>
        <a:bodyPr/>
        <a:lstStyle/>
        <a:p>
          <a:endParaRPr lang="zh-CN" altLang="en-US"/>
        </a:p>
      </dgm:t>
    </dgm:pt>
    <dgm:pt modelId="{1ED6381F-B761-46AB-9CF0-97FDA9C9CFBA}">
      <dgm:prSet phldrT="[文本]"/>
      <dgm:spPr/>
      <dgm:t>
        <a:bodyPr/>
        <a:lstStyle/>
        <a:p>
          <a:r>
            <a:rPr lang="en-US" altLang="zh-CN" dirty="0"/>
            <a:t>Certainly not take linear time </a:t>
          </a:r>
          <a:endParaRPr lang="zh-CN" altLang="en-US" dirty="0"/>
        </a:p>
      </dgm:t>
    </dgm:pt>
    <dgm:pt modelId="{F0B49FE5-8A86-4DAD-A8E7-7401E5687292}" type="parTrans" cxnId="{002C3A98-D962-4C10-AAD2-40E3FF52362C}">
      <dgm:prSet/>
      <dgm:spPr/>
      <dgm:t>
        <a:bodyPr/>
        <a:lstStyle/>
        <a:p>
          <a:endParaRPr lang="zh-CN" altLang="en-US"/>
        </a:p>
      </dgm:t>
    </dgm:pt>
    <dgm:pt modelId="{B847C60E-6982-4EC2-BCE8-0340810C8A99}" type="sibTrans" cxnId="{002C3A98-D962-4C10-AAD2-40E3FF52362C}">
      <dgm:prSet/>
      <dgm:spPr/>
      <dgm:t>
        <a:bodyPr/>
        <a:lstStyle/>
        <a:p>
          <a:endParaRPr lang="zh-CN" altLang="en-US"/>
        </a:p>
      </dgm:t>
    </dgm:pt>
    <dgm:pt modelId="{2F4825EE-605D-4DEA-A976-59DF29FC56B8}" type="pres">
      <dgm:prSet presAssocID="{E3E0458A-C5C6-45E2-AB1D-63B6F9BCE8C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310E7E2-3B7F-4CF4-BAFB-F634516D6909}" type="pres">
      <dgm:prSet presAssocID="{2B3B869D-7609-4FAF-9965-DE90F899F9D8}" presName="hierRoot1" presStyleCnt="0"/>
      <dgm:spPr/>
    </dgm:pt>
    <dgm:pt modelId="{6C80F34D-323B-4C30-B47C-22294D3295FF}" type="pres">
      <dgm:prSet presAssocID="{2B3B869D-7609-4FAF-9965-DE90F899F9D8}" presName="composite" presStyleCnt="0"/>
      <dgm:spPr/>
    </dgm:pt>
    <dgm:pt modelId="{EC430035-6EA0-4EB3-9035-451FC9B82EE6}" type="pres">
      <dgm:prSet presAssocID="{2B3B869D-7609-4FAF-9965-DE90F899F9D8}" presName="background" presStyleLbl="node0" presStyleIdx="0" presStyleCnt="1"/>
      <dgm:spPr/>
    </dgm:pt>
    <dgm:pt modelId="{3E4366C7-593A-4183-B9B6-E6DCB91B9C4A}" type="pres">
      <dgm:prSet presAssocID="{2B3B869D-7609-4FAF-9965-DE90F899F9D8}" presName="text" presStyleLbl="fgAcc0" presStyleIdx="0" presStyleCnt="1">
        <dgm:presLayoutVars>
          <dgm:chPref val="3"/>
        </dgm:presLayoutVars>
      </dgm:prSet>
      <dgm:spPr/>
    </dgm:pt>
    <dgm:pt modelId="{B178F3E7-8E45-48E6-8C19-303571CCB90A}" type="pres">
      <dgm:prSet presAssocID="{2B3B869D-7609-4FAF-9965-DE90F899F9D8}" presName="hierChild2" presStyleCnt="0"/>
      <dgm:spPr/>
    </dgm:pt>
    <dgm:pt modelId="{704668BB-5512-462E-8C98-C1C41648C8AC}" type="pres">
      <dgm:prSet presAssocID="{26591719-CB7E-4623-AC88-177208B9FB71}" presName="Name10" presStyleLbl="parChTrans1D2" presStyleIdx="0" presStyleCnt="2"/>
      <dgm:spPr/>
    </dgm:pt>
    <dgm:pt modelId="{149375A7-F3F1-4A8C-8EB0-859088182A75}" type="pres">
      <dgm:prSet presAssocID="{A21EB00F-643B-44D3-AC36-5D3AD6162A95}" presName="hierRoot2" presStyleCnt="0"/>
      <dgm:spPr/>
    </dgm:pt>
    <dgm:pt modelId="{C55DA9A2-6467-4E74-9840-C51473D9E681}" type="pres">
      <dgm:prSet presAssocID="{A21EB00F-643B-44D3-AC36-5D3AD6162A95}" presName="composite2" presStyleCnt="0"/>
      <dgm:spPr/>
    </dgm:pt>
    <dgm:pt modelId="{EAA2554B-66A9-44BB-91CA-8AA8F66C8CE3}" type="pres">
      <dgm:prSet presAssocID="{A21EB00F-643B-44D3-AC36-5D3AD6162A95}" presName="background2" presStyleLbl="node2" presStyleIdx="0" presStyleCnt="2"/>
      <dgm:spPr/>
    </dgm:pt>
    <dgm:pt modelId="{5859C4E8-7027-43E9-9E44-6B0F14BF1CF5}" type="pres">
      <dgm:prSet presAssocID="{A21EB00F-643B-44D3-AC36-5D3AD6162A95}" presName="text2" presStyleLbl="fgAcc2" presStyleIdx="0" presStyleCnt="2">
        <dgm:presLayoutVars>
          <dgm:chPref val="3"/>
        </dgm:presLayoutVars>
      </dgm:prSet>
      <dgm:spPr/>
    </dgm:pt>
    <dgm:pt modelId="{9C2A1F8C-3981-4934-B347-D39A17150D7B}" type="pres">
      <dgm:prSet presAssocID="{A21EB00F-643B-44D3-AC36-5D3AD6162A95}" presName="hierChild3" presStyleCnt="0"/>
      <dgm:spPr/>
    </dgm:pt>
    <dgm:pt modelId="{088A9A97-2F31-454A-AF0F-587D39C7EBD4}" type="pres">
      <dgm:prSet presAssocID="{F0B49FE5-8A86-4DAD-A8E7-7401E5687292}" presName="Name10" presStyleLbl="parChTrans1D2" presStyleIdx="1" presStyleCnt="2"/>
      <dgm:spPr/>
    </dgm:pt>
    <dgm:pt modelId="{DB1704CD-BB71-4EF3-90A6-9F9ACBDA5AA5}" type="pres">
      <dgm:prSet presAssocID="{1ED6381F-B761-46AB-9CF0-97FDA9C9CFBA}" presName="hierRoot2" presStyleCnt="0"/>
      <dgm:spPr/>
    </dgm:pt>
    <dgm:pt modelId="{0CFD5271-D6B4-4E3B-9100-862F8037690F}" type="pres">
      <dgm:prSet presAssocID="{1ED6381F-B761-46AB-9CF0-97FDA9C9CFBA}" presName="composite2" presStyleCnt="0"/>
      <dgm:spPr/>
    </dgm:pt>
    <dgm:pt modelId="{9B63F480-1DD7-4CCF-B8FA-9E2ABE69D58B}" type="pres">
      <dgm:prSet presAssocID="{1ED6381F-B761-46AB-9CF0-97FDA9C9CFBA}" presName="background2" presStyleLbl="node2" presStyleIdx="1" presStyleCnt="2"/>
      <dgm:spPr/>
    </dgm:pt>
    <dgm:pt modelId="{9808AEBC-4A4C-41EA-A1CB-B23AEC93900F}" type="pres">
      <dgm:prSet presAssocID="{1ED6381F-B761-46AB-9CF0-97FDA9C9CFBA}" presName="text2" presStyleLbl="fgAcc2" presStyleIdx="1" presStyleCnt="2">
        <dgm:presLayoutVars>
          <dgm:chPref val="3"/>
        </dgm:presLayoutVars>
      </dgm:prSet>
      <dgm:spPr/>
    </dgm:pt>
    <dgm:pt modelId="{D5A63855-0744-4E95-9B38-EED02743CC63}" type="pres">
      <dgm:prSet presAssocID="{1ED6381F-B761-46AB-9CF0-97FDA9C9CFBA}" presName="hierChild3" presStyleCnt="0"/>
      <dgm:spPr/>
    </dgm:pt>
  </dgm:ptLst>
  <dgm:cxnLst>
    <dgm:cxn modelId="{9722560A-68F8-455B-8E91-4F215C013B6A}" type="presOf" srcId="{F0B49FE5-8A86-4DAD-A8E7-7401E5687292}" destId="{088A9A97-2F31-454A-AF0F-587D39C7EBD4}" srcOrd="0" destOrd="0" presId="urn:microsoft.com/office/officeart/2005/8/layout/hierarchy1"/>
    <dgm:cxn modelId="{1DC3004A-3620-4AC9-AB33-AE70209A6C31}" type="presOf" srcId="{26591719-CB7E-4623-AC88-177208B9FB71}" destId="{704668BB-5512-462E-8C98-C1C41648C8AC}" srcOrd="0" destOrd="0" presId="urn:microsoft.com/office/officeart/2005/8/layout/hierarchy1"/>
    <dgm:cxn modelId="{20402157-1FF4-4374-893F-346DC3A29DC2}" type="presOf" srcId="{1ED6381F-B761-46AB-9CF0-97FDA9C9CFBA}" destId="{9808AEBC-4A4C-41EA-A1CB-B23AEC93900F}" srcOrd="0" destOrd="0" presId="urn:microsoft.com/office/officeart/2005/8/layout/hierarchy1"/>
    <dgm:cxn modelId="{92539B82-DF95-4923-A20A-A69A0E7324C0}" type="presOf" srcId="{2B3B869D-7609-4FAF-9965-DE90F899F9D8}" destId="{3E4366C7-593A-4183-B9B6-E6DCB91B9C4A}" srcOrd="0" destOrd="0" presId="urn:microsoft.com/office/officeart/2005/8/layout/hierarchy1"/>
    <dgm:cxn modelId="{C3FB8895-F7A4-4860-8261-1B269C0209BA}" type="presOf" srcId="{A21EB00F-643B-44D3-AC36-5D3AD6162A95}" destId="{5859C4E8-7027-43E9-9E44-6B0F14BF1CF5}" srcOrd="0" destOrd="0" presId="urn:microsoft.com/office/officeart/2005/8/layout/hierarchy1"/>
    <dgm:cxn modelId="{002C3A98-D962-4C10-AAD2-40E3FF52362C}" srcId="{2B3B869D-7609-4FAF-9965-DE90F899F9D8}" destId="{1ED6381F-B761-46AB-9CF0-97FDA9C9CFBA}" srcOrd="1" destOrd="0" parTransId="{F0B49FE5-8A86-4DAD-A8E7-7401E5687292}" sibTransId="{B847C60E-6982-4EC2-BCE8-0340810C8A99}"/>
    <dgm:cxn modelId="{EDCEB4A5-9502-44F3-AD4F-009DC1A75B93}" type="presOf" srcId="{E3E0458A-C5C6-45E2-AB1D-63B6F9BCE8C7}" destId="{2F4825EE-605D-4DEA-A976-59DF29FC56B8}" srcOrd="0" destOrd="0" presId="urn:microsoft.com/office/officeart/2005/8/layout/hierarchy1"/>
    <dgm:cxn modelId="{A45C40B4-F212-4873-BBC2-0865FCCA205C}" srcId="{E3E0458A-C5C6-45E2-AB1D-63B6F9BCE8C7}" destId="{2B3B869D-7609-4FAF-9965-DE90F899F9D8}" srcOrd="0" destOrd="0" parTransId="{7DA3D85C-7931-4102-ABF1-DAB5E3E08ED2}" sibTransId="{C8B97F70-2404-42E0-A9CA-0233E13ED4F0}"/>
    <dgm:cxn modelId="{8C69B3F2-26F8-4B43-B720-51E4468D6E55}" srcId="{2B3B869D-7609-4FAF-9965-DE90F899F9D8}" destId="{A21EB00F-643B-44D3-AC36-5D3AD6162A95}" srcOrd="0" destOrd="0" parTransId="{26591719-CB7E-4623-AC88-177208B9FB71}" sibTransId="{A8326A8E-A059-4BAC-8028-53C297278FEE}"/>
    <dgm:cxn modelId="{640DD277-4D83-41F3-B90D-C38FDD2B9BF4}" type="presParOf" srcId="{2F4825EE-605D-4DEA-A976-59DF29FC56B8}" destId="{8310E7E2-3B7F-4CF4-BAFB-F634516D6909}" srcOrd="0" destOrd="0" presId="urn:microsoft.com/office/officeart/2005/8/layout/hierarchy1"/>
    <dgm:cxn modelId="{50D2ECF0-2187-4598-A50E-C9601E40651F}" type="presParOf" srcId="{8310E7E2-3B7F-4CF4-BAFB-F634516D6909}" destId="{6C80F34D-323B-4C30-B47C-22294D3295FF}" srcOrd="0" destOrd="0" presId="urn:microsoft.com/office/officeart/2005/8/layout/hierarchy1"/>
    <dgm:cxn modelId="{64DF0EA4-5716-41CE-85C7-07D0494BDDAB}" type="presParOf" srcId="{6C80F34D-323B-4C30-B47C-22294D3295FF}" destId="{EC430035-6EA0-4EB3-9035-451FC9B82EE6}" srcOrd="0" destOrd="0" presId="urn:microsoft.com/office/officeart/2005/8/layout/hierarchy1"/>
    <dgm:cxn modelId="{6BF9B4EA-AA3A-4DA0-B094-950D3A746A07}" type="presParOf" srcId="{6C80F34D-323B-4C30-B47C-22294D3295FF}" destId="{3E4366C7-593A-4183-B9B6-E6DCB91B9C4A}" srcOrd="1" destOrd="0" presId="urn:microsoft.com/office/officeart/2005/8/layout/hierarchy1"/>
    <dgm:cxn modelId="{13377F82-BD07-4643-BD81-A7DA882EE8E9}" type="presParOf" srcId="{8310E7E2-3B7F-4CF4-BAFB-F634516D6909}" destId="{B178F3E7-8E45-48E6-8C19-303571CCB90A}" srcOrd="1" destOrd="0" presId="urn:microsoft.com/office/officeart/2005/8/layout/hierarchy1"/>
    <dgm:cxn modelId="{E5632BBF-65B0-4831-8D5F-2E1B798D6E5B}" type="presParOf" srcId="{B178F3E7-8E45-48E6-8C19-303571CCB90A}" destId="{704668BB-5512-462E-8C98-C1C41648C8AC}" srcOrd="0" destOrd="0" presId="urn:microsoft.com/office/officeart/2005/8/layout/hierarchy1"/>
    <dgm:cxn modelId="{A0764079-ADF8-419D-A3A0-FD2D29C7A155}" type="presParOf" srcId="{B178F3E7-8E45-48E6-8C19-303571CCB90A}" destId="{149375A7-F3F1-4A8C-8EB0-859088182A75}" srcOrd="1" destOrd="0" presId="urn:microsoft.com/office/officeart/2005/8/layout/hierarchy1"/>
    <dgm:cxn modelId="{A9A52D15-1A1A-4DE8-9907-9EAEBAEE25C7}" type="presParOf" srcId="{149375A7-F3F1-4A8C-8EB0-859088182A75}" destId="{C55DA9A2-6467-4E74-9840-C51473D9E681}" srcOrd="0" destOrd="0" presId="urn:microsoft.com/office/officeart/2005/8/layout/hierarchy1"/>
    <dgm:cxn modelId="{DC929844-F3E6-4070-88F2-5BC52CE28979}" type="presParOf" srcId="{C55DA9A2-6467-4E74-9840-C51473D9E681}" destId="{EAA2554B-66A9-44BB-91CA-8AA8F66C8CE3}" srcOrd="0" destOrd="0" presId="urn:microsoft.com/office/officeart/2005/8/layout/hierarchy1"/>
    <dgm:cxn modelId="{07C64A65-CC5B-43FF-8030-7D5430DF7FB9}" type="presParOf" srcId="{C55DA9A2-6467-4E74-9840-C51473D9E681}" destId="{5859C4E8-7027-43E9-9E44-6B0F14BF1CF5}" srcOrd="1" destOrd="0" presId="urn:microsoft.com/office/officeart/2005/8/layout/hierarchy1"/>
    <dgm:cxn modelId="{55F7506E-5780-4982-BAA6-9DF02CD884FF}" type="presParOf" srcId="{149375A7-F3F1-4A8C-8EB0-859088182A75}" destId="{9C2A1F8C-3981-4934-B347-D39A17150D7B}" srcOrd="1" destOrd="0" presId="urn:microsoft.com/office/officeart/2005/8/layout/hierarchy1"/>
    <dgm:cxn modelId="{EA779406-DB38-42BA-943C-0F1BBA2D4FA4}" type="presParOf" srcId="{B178F3E7-8E45-48E6-8C19-303571CCB90A}" destId="{088A9A97-2F31-454A-AF0F-587D39C7EBD4}" srcOrd="2" destOrd="0" presId="urn:microsoft.com/office/officeart/2005/8/layout/hierarchy1"/>
    <dgm:cxn modelId="{3D291B1B-B87D-4E11-ABE8-EC1BED5FA3E3}" type="presParOf" srcId="{B178F3E7-8E45-48E6-8C19-303571CCB90A}" destId="{DB1704CD-BB71-4EF3-90A6-9F9ACBDA5AA5}" srcOrd="3" destOrd="0" presId="urn:microsoft.com/office/officeart/2005/8/layout/hierarchy1"/>
    <dgm:cxn modelId="{60B1F088-F16E-4907-AE78-D6D5E512EB78}" type="presParOf" srcId="{DB1704CD-BB71-4EF3-90A6-9F9ACBDA5AA5}" destId="{0CFD5271-D6B4-4E3B-9100-862F8037690F}" srcOrd="0" destOrd="0" presId="urn:microsoft.com/office/officeart/2005/8/layout/hierarchy1"/>
    <dgm:cxn modelId="{611D860A-763E-4F75-9958-E1276AFAC656}" type="presParOf" srcId="{0CFD5271-D6B4-4E3B-9100-862F8037690F}" destId="{9B63F480-1DD7-4CCF-B8FA-9E2ABE69D58B}" srcOrd="0" destOrd="0" presId="urn:microsoft.com/office/officeart/2005/8/layout/hierarchy1"/>
    <dgm:cxn modelId="{1E1DAABF-317B-4C17-AD9D-F0814299162E}" type="presParOf" srcId="{0CFD5271-D6B4-4E3B-9100-862F8037690F}" destId="{9808AEBC-4A4C-41EA-A1CB-B23AEC93900F}" srcOrd="1" destOrd="0" presId="urn:microsoft.com/office/officeart/2005/8/layout/hierarchy1"/>
    <dgm:cxn modelId="{24CFE30C-A826-4FC0-90C1-FEE19D123AF5}" type="presParOf" srcId="{DB1704CD-BB71-4EF3-90A6-9F9ACBDA5AA5}" destId="{D5A63855-0744-4E95-9B38-EED02743CC6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BCF2E7-3B00-4F7A-9598-598EEBDFA0A2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C90D6D8-9C9D-4B60-9C6B-BF858984FDE8}">
      <dgm:prSet phldrT="[文本]"/>
      <dgm:spPr/>
      <dgm:t>
        <a:bodyPr/>
        <a:lstStyle/>
        <a:p>
          <a:r>
            <a:rPr lang="en-US" altLang="zh-CN" dirty="0"/>
            <a:t>C </a:t>
          </a:r>
          <a:r>
            <a:rPr lang="en-US" altLang="zh-CN" dirty="0">
              <a:solidFill>
                <a:srgbClr val="C00000"/>
              </a:solidFill>
            </a:rPr>
            <a:t>does not tag </a:t>
          </a:r>
          <a:r>
            <a:rPr lang="en-US" altLang="zh-CN" dirty="0"/>
            <a:t>memory locations with any type information </a:t>
          </a:r>
          <a:endParaRPr lang="zh-CN" altLang="en-US" dirty="0"/>
        </a:p>
      </dgm:t>
    </dgm:pt>
    <dgm:pt modelId="{1D7DF1A6-91DB-46A7-B4E5-FDEFE45CCF1E}" type="parTrans" cxnId="{ABD417E9-81F5-4E09-B149-C8D849E206AA}">
      <dgm:prSet/>
      <dgm:spPr/>
      <dgm:t>
        <a:bodyPr/>
        <a:lstStyle/>
        <a:p>
          <a:endParaRPr lang="zh-CN" altLang="en-US"/>
        </a:p>
      </dgm:t>
    </dgm:pt>
    <dgm:pt modelId="{B0D6C686-1F2F-439C-B7AF-349EA1DD2209}" type="sibTrans" cxnId="{ABD417E9-81F5-4E09-B149-C8D849E206AA}">
      <dgm:prSet/>
      <dgm:spPr/>
      <dgm:t>
        <a:bodyPr/>
        <a:lstStyle/>
        <a:p>
          <a:endParaRPr lang="zh-CN" altLang="en-US"/>
        </a:p>
      </dgm:t>
    </dgm:pt>
    <dgm:pt modelId="{20A8DA03-A1B8-43F9-A788-40535E07500D}">
      <dgm:prSet phldrT="[文本]"/>
      <dgm:spPr/>
      <dgm:t>
        <a:bodyPr/>
        <a:lstStyle/>
        <a:p>
          <a:r>
            <a:rPr lang="en-US" altLang="zh-CN" dirty="0"/>
            <a:t>There is no way for the collector to infer that the data is really </a:t>
          </a:r>
          <a:r>
            <a:rPr lang="en-US" altLang="zh-CN" dirty="0">
              <a:solidFill>
                <a:srgbClr val="C00000"/>
              </a:solidFill>
            </a:rPr>
            <a:t>an </a:t>
          </a:r>
          <a:r>
            <a:rPr lang="en-US" altLang="zh-CN" dirty="0" err="1">
              <a:solidFill>
                <a:srgbClr val="C00000"/>
              </a:solidFill>
            </a:rPr>
            <a:t>int</a:t>
          </a:r>
          <a:r>
            <a:rPr lang="en-US" altLang="zh-CN" dirty="0">
              <a:solidFill>
                <a:srgbClr val="C00000"/>
              </a:solidFill>
            </a:rPr>
            <a:t> </a:t>
          </a:r>
          <a:r>
            <a:rPr lang="en-US" altLang="zh-CN" dirty="0"/>
            <a:t>and not </a:t>
          </a:r>
          <a:r>
            <a:rPr lang="en-US" altLang="zh-CN" dirty="0">
              <a:solidFill>
                <a:srgbClr val="C00000"/>
              </a:solidFill>
            </a:rPr>
            <a:t>a pointer</a:t>
          </a:r>
          <a:r>
            <a:rPr lang="en-US" altLang="zh-CN" dirty="0"/>
            <a:t>  </a:t>
          </a:r>
          <a:endParaRPr lang="zh-CN" altLang="en-US" dirty="0"/>
        </a:p>
      </dgm:t>
    </dgm:pt>
    <dgm:pt modelId="{71ABAEFB-F038-4F18-8D31-203D3FB3ECAF}" type="parTrans" cxnId="{DEFB3B2D-8A1A-4B6E-A316-0C8D20B3C1BD}">
      <dgm:prSet/>
      <dgm:spPr/>
      <dgm:t>
        <a:bodyPr/>
        <a:lstStyle/>
        <a:p>
          <a:endParaRPr lang="zh-CN" altLang="en-US"/>
        </a:p>
      </dgm:t>
    </dgm:pt>
    <dgm:pt modelId="{E49CC155-26A3-4157-9EAD-7980FBE427F3}" type="sibTrans" cxnId="{DEFB3B2D-8A1A-4B6E-A316-0C8D20B3C1BD}">
      <dgm:prSet/>
      <dgm:spPr/>
      <dgm:t>
        <a:bodyPr/>
        <a:lstStyle/>
        <a:p>
          <a:endParaRPr lang="zh-CN" altLang="en-US"/>
        </a:p>
      </dgm:t>
    </dgm:pt>
    <dgm:pt modelId="{744CA0F2-2066-4970-B771-DDF3F3479DAD}" type="pres">
      <dgm:prSet presAssocID="{0BBCF2E7-3B00-4F7A-9598-598EEBDFA0A2}" presName="Name0" presStyleCnt="0">
        <dgm:presLayoutVars>
          <dgm:dir/>
          <dgm:resizeHandles val="exact"/>
        </dgm:presLayoutVars>
      </dgm:prSet>
      <dgm:spPr/>
    </dgm:pt>
    <dgm:pt modelId="{DF9AEB84-0A1E-4429-B697-8B06DCC8BB33}" type="pres">
      <dgm:prSet presAssocID="{DC90D6D8-9C9D-4B60-9C6B-BF858984FDE8}" presName="composite" presStyleCnt="0"/>
      <dgm:spPr/>
    </dgm:pt>
    <dgm:pt modelId="{33F829B2-4D2A-4AD2-81D8-C74839EEB1E7}" type="pres">
      <dgm:prSet presAssocID="{DC90D6D8-9C9D-4B60-9C6B-BF858984FDE8}" presName="rect1" presStyleLbl="trAlignAcc1" presStyleIdx="0" presStyleCnt="2" custScaleX="182324" custScaleY="81967" custLinFactNeighborX="4246" custLinFactNeighborY="-11693">
        <dgm:presLayoutVars>
          <dgm:bulletEnabled val="1"/>
        </dgm:presLayoutVars>
      </dgm:prSet>
      <dgm:spPr/>
    </dgm:pt>
    <dgm:pt modelId="{A99DBE87-6A6C-4EF8-92E4-D584BFEB4CF8}" type="pres">
      <dgm:prSet presAssocID="{DC90D6D8-9C9D-4B60-9C6B-BF858984FDE8}" presName="rect2" presStyleLbl="fgImgPlace1" presStyleIdx="0" presStyleCnt="2" custLinFactX="-100000" custLinFactNeighborX="-185928"/>
      <dgm:spPr/>
    </dgm:pt>
    <dgm:pt modelId="{FD84C6C8-CF57-44C8-957B-4CD9C4B82997}" type="pres">
      <dgm:prSet presAssocID="{B0D6C686-1F2F-439C-B7AF-349EA1DD2209}" presName="sibTrans" presStyleCnt="0"/>
      <dgm:spPr/>
    </dgm:pt>
    <dgm:pt modelId="{DDEBD436-0595-43BE-883D-1F053FF94C63}" type="pres">
      <dgm:prSet presAssocID="{20A8DA03-A1B8-43F9-A788-40535E07500D}" presName="composite" presStyleCnt="0"/>
      <dgm:spPr/>
    </dgm:pt>
    <dgm:pt modelId="{E7F6867D-C1F9-4F38-8829-6AC0F2340042}" type="pres">
      <dgm:prSet presAssocID="{20A8DA03-A1B8-43F9-A788-40535E07500D}" presName="rect1" presStyleLbl="trAlignAcc1" presStyleIdx="1" presStyleCnt="2" custScaleX="182414" custScaleY="81967" custLinFactNeighborX="4201" custLinFactNeighborY="-11693">
        <dgm:presLayoutVars>
          <dgm:bulletEnabled val="1"/>
        </dgm:presLayoutVars>
      </dgm:prSet>
      <dgm:spPr/>
    </dgm:pt>
    <dgm:pt modelId="{65BF23E8-0027-43DA-A2F6-D87D1304F8F2}" type="pres">
      <dgm:prSet presAssocID="{20A8DA03-A1B8-43F9-A788-40535E07500D}" presName="rect2" presStyleLbl="fgImgPlace1" presStyleIdx="1" presStyleCnt="2" custLinFactX="-101934" custLinFactNeighborX="-200000"/>
      <dgm:spPr/>
    </dgm:pt>
  </dgm:ptLst>
  <dgm:cxnLst>
    <dgm:cxn modelId="{DEFB3B2D-8A1A-4B6E-A316-0C8D20B3C1BD}" srcId="{0BBCF2E7-3B00-4F7A-9598-598EEBDFA0A2}" destId="{20A8DA03-A1B8-43F9-A788-40535E07500D}" srcOrd="1" destOrd="0" parTransId="{71ABAEFB-F038-4F18-8D31-203D3FB3ECAF}" sibTransId="{E49CC155-26A3-4157-9EAD-7980FBE427F3}"/>
    <dgm:cxn modelId="{66AC7398-2AAB-4DB1-9E4A-B70BD9E268DF}" type="presOf" srcId="{DC90D6D8-9C9D-4B60-9C6B-BF858984FDE8}" destId="{33F829B2-4D2A-4AD2-81D8-C74839EEB1E7}" srcOrd="0" destOrd="0" presId="urn:microsoft.com/office/officeart/2008/layout/PictureStrips"/>
    <dgm:cxn modelId="{D71121C8-B25C-447E-8DC6-715BB4379109}" type="presOf" srcId="{0BBCF2E7-3B00-4F7A-9598-598EEBDFA0A2}" destId="{744CA0F2-2066-4970-B771-DDF3F3479DAD}" srcOrd="0" destOrd="0" presId="urn:microsoft.com/office/officeart/2008/layout/PictureStrips"/>
    <dgm:cxn modelId="{ABD417E9-81F5-4E09-B149-C8D849E206AA}" srcId="{0BBCF2E7-3B00-4F7A-9598-598EEBDFA0A2}" destId="{DC90D6D8-9C9D-4B60-9C6B-BF858984FDE8}" srcOrd="0" destOrd="0" parTransId="{1D7DF1A6-91DB-46A7-B4E5-FDEFE45CCF1E}" sibTransId="{B0D6C686-1F2F-439C-B7AF-349EA1DD2209}"/>
    <dgm:cxn modelId="{68197FF3-6571-4228-BF77-8597F49B0E21}" type="presOf" srcId="{20A8DA03-A1B8-43F9-A788-40535E07500D}" destId="{E7F6867D-C1F9-4F38-8829-6AC0F2340042}" srcOrd="0" destOrd="0" presId="urn:microsoft.com/office/officeart/2008/layout/PictureStrips"/>
    <dgm:cxn modelId="{EB58809E-8C96-4EC3-A8C5-C30C74FBB88C}" type="presParOf" srcId="{744CA0F2-2066-4970-B771-DDF3F3479DAD}" destId="{DF9AEB84-0A1E-4429-B697-8B06DCC8BB33}" srcOrd="0" destOrd="0" presId="urn:microsoft.com/office/officeart/2008/layout/PictureStrips"/>
    <dgm:cxn modelId="{C98381FF-E2DB-41DD-A04B-539ED92B857E}" type="presParOf" srcId="{DF9AEB84-0A1E-4429-B697-8B06DCC8BB33}" destId="{33F829B2-4D2A-4AD2-81D8-C74839EEB1E7}" srcOrd="0" destOrd="0" presId="urn:microsoft.com/office/officeart/2008/layout/PictureStrips"/>
    <dgm:cxn modelId="{FC5C3506-9EEE-4074-A8C5-1BB5C4B9B2C0}" type="presParOf" srcId="{DF9AEB84-0A1E-4429-B697-8B06DCC8BB33}" destId="{A99DBE87-6A6C-4EF8-92E4-D584BFEB4CF8}" srcOrd="1" destOrd="0" presId="urn:microsoft.com/office/officeart/2008/layout/PictureStrips"/>
    <dgm:cxn modelId="{7F4EDAB6-FC34-40B8-87B1-D0B7E9A4F529}" type="presParOf" srcId="{744CA0F2-2066-4970-B771-DDF3F3479DAD}" destId="{FD84C6C8-CF57-44C8-957B-4CD9C4B82997}" srcOrd="1" destOrd="0" presId="urn:microsoft.com/office/officeart/2008/layout/PictureStrips"/>
    <dgm:cxn modelId="{01D52C29-FE02-4FDF-975A-6A00DF02CEFC}" type="presParOf" srcId="{744CA0F2-2066-4970-B771-DDF3F3479DAD}" destId="{DDEBD436-0595-43BE-883D-1F053FF94C63}" srcOrd="2" destOrd="0" presId="urn:microsoft.com/office/officeart/2008/layout/PictureStrips"/>
    <dgm:cxn modelId="{A8BACF74-8617-4E89-A1A5-C173EBCBF347}" type="presParOf" srcId="{DDEBD436-0595-43BE-883D-1F053FF94C63}" destId="{E7F6867D-C1F9-4F38-8829-6AC0F2340042}" srcOrd="0" destOrd="0" presId="urn:microsoft.com/office/officeart/2008/layout/PictureStrips"/>
    <dgm:cxn modelId="{CDE0E468-52C3-4D43-B463-47161360BBC4}" type="presParOf" srcId="{DDEBD436-0595-43BE-883D-1F053FF94C63}" destId="{65BF23E8-0027-43DA-A2F6-D87D1304F8F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14C7B3-62C1-42A9-BEE4-9497122044F7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B42FBA0-31D4-436C-B53C-B3EACFB963EF}">
      <dgm:prSet phldrT="[文本]" custT="1"/>
      <dgm:spPr/>
      <dgm:t>
        <a:bodyPr anchor="t"/>
        <a:lstStyle/>
        <a:p>
          <a:r>
            <a:rPr lang="en-US" altLang="zh-CN" sz="1200" dirty="0"/>
            <a:t>Two heaps </a:t>
          </a:r>
          <a:endParaRPr lang="zh-CN" altLang="en-US" sz="1200" dirty="0"/>
        </a:p>
      </dgm:t>
    </dgm:pt>
    <dgm:pt modelId="{BBDCA108-332C-4464-80F3-3157306BD3BB}" type="parTrans" cxnId="{622DE35D-C466-4FC9-A3F7-90ADE1B5E4C0}">
      <dgm:prSet/>
      <dgm:spPr/>
      <dgm:t>
        <a:bodyPr/>
        <a:lstStyle/>
        <a:p>
          <a:endParaRPr lang="zh-CN" altLang="en-US"/>
        </a:p>
      </dgm:t>
    </dgm:pt>
    <dgm:pt modelId="{F6D440C3-B9EE-4EE3-BD9B-0601FC9752FA}" type="sibTrans" cxnId="{622DE35D-C466-4FC9-A3F7-90ADE1B5E4C0}">
      <dgm:prSet/>
      <dgm:spPr/>
      <dgm:t>
        <a:bodyPr/>
        <a:lstStyle/>
        <a:p>
          <a:endParaRPr lang="zh-CN" altLang="en-US"/>
        </a:p>
      </dgm:t>
    </dgm:pt>
    <dgm:pt modelId="{F8BDA9A8-3ED4-4906-931B-EE9C22DD736E}">
      <dgm:prSet phldrT="[文本]" custT="1"/>
      <dgm:spPr/>
      <dgm:t>
        <a:bodyPr/>
        <a:lstStyle/>
        <a:p>
          <a:r>
            <a:rPr lang="en-US" altLang="zh-CN" sz="1200" dirty="0"/>
            <a:t>Used by </a:t>
          </a:r>
          <a:r>
            <a:rPr lang="en-US" altLang="zh-CN" sz="1200" dirty="0">
              <a:solidFill>
                <a:srgbClr val="FFFF00"/>
              </a:solidFill>
            </a:rPr>
            <a:t>program</a:t>
          </a:r>
          <a:r>
            <a:rPr lang="en-US" altLang="zh-CN" sz="1200" dirty="0"/>
            <a:t> </a:t>
          </a:r>
          <a:endParaRPr lang="zh-CN" altLang="en-US" sz="1200" dirty="0"/>
        </a:p>
      </dgm:t>
    </dgm:pt>
    <dgm:pt modelId="{E70B9D8F-E27F-4DAA-ADF4-D7D6C297D525}" type="parTrans" cxnId="{B93975A4-D25C-45E2-91A3-188FDEB0BE3F}">
      <dgm:prSet/>
      <dgm:spPr/>
      <dgm:t>
        <a:bodyPr/>
        <a:lstStyle/>
        <a:p>
          <a:endParaRPr lang="zh-CN" altLang="en-US"/>
        </a:p>
      </dgm:t>
    </dgm:pt>
    <dgm:pt modelId="{A5DD0394-D31E-4861-8056-EF45F66C5DAF}" type="sibTrans" cxnId="{B93975A4-D25C-45E2-91A3-188FDEB0BE3F}">
      <dgm:prSet/>
      <dgm:spPr/>
      <dgm:t>
        <a:bodyPr/>
        <a:lstStyle/>
        <a:p>
          <a:endParaRPr lang="zh-CN" altLang="en-US"/>
        </a:p>
      </dgm:t>
    </dgm:pt>
    <dgm:pt modelId="{C3C9428E-B59D-43FB-AD0E-AB14CE5EFFF3}">
      <dgm:prSet phldrT="[文本]" custT="1"/>
      <dgm:spPr/>
      <dgm:t>
        <a:bodyPr/>
        <a:lstStyle/>
        <a:p>
          <a:r>
            <a:rPr lang="en-US" altLang="zh-CN" sz="1200" dirty="0"/>
            <a:t>Used at </a:t>
          </a:r>
          <a:r>
            <a:rPr lang="en-US" altLang="zh-CN" sz="1200" dirty="0">
              <a:solidFill>
                <a:srgbClr val="FFFF00"/>
              </a:solidFill>
            </a:rPr>
            <a:t>GC</a:t>
          </a:r>
          <a:r>
            <a:rPr lang="en-US" altLang="zh-CN" sz="1200" dirty="0"/>
            <a:t> time </a:t>
          </a:r>
          <a:endParaRPr lang="zh-CN" altLang="en-US" sz="1200" dirty="0"/>
        </a:p>
      </dgm:t>
    </dgm:pt>
    <dgm:pt modelId="{586E4523-BE92-42EC-A313-4E292E3CC0AA}" type="parTrans" cxnId="{F7E652D1-8BDD-4CB1-BE63-838629F223A8}">
      <dgm:prSet/>
      <dgm:spPr/>
      <dgm:t>
        <a:bodyPr/>
        <a:lstStyle/>
        <a:p>
          <a:endParaRPr lang="zh-CN" altLang="en-US"/>
        </a:p>
      </dgm:t>
    </dgm:pt>
    <dgm:pt modelId="{1727349A-208C-43E0-97FC-ED5B4187B138}" type="sibTrans" cxnId="{F7E652D1-8BDD-4CB1-BE63-838629F223A8}">
      <dgm:prSet/>
      <dgm:spPr/>
      <dgm:t>
        <a:bodyPr/>
        <a:lstStyle/>
        <a:p>
          <a:endParaRPr lang="zh-CN" altLang="en-US"/>
        </a:p>
      </dgm:t>
    </dgm:pt>
    <dgm:pt modelId="{C9FF0A27-088C-4407-99AE-B0EB1B28FA07}" type="pres">
      <dgm:prSet presAssocID="{EB14C7B3-62C1-42A9-BEE4-9497122044F7}" presName="composite" presStyleCnt="0">
        <dgm:presLayoutVars>
          <dgm:chMax val="1"/>
          <dgm:dir/>
          <dgm:resizeHandles val="exact"/>
        </dgm:presLayoutVars>
      </dgm:prSet>
      <dgm:spPr/>
    </dgm:pt>
    <dgm:pt modelId="{AF5BFBB7-86CB-4F79-8158-A811B958BB35}" type="pres">
      <dgm:prSet presAssocID="{AB42FBA0-31D4-436C-B53C-B3EACFB963EF}" presName="roof" presStyleLbl="dkBgShp" presStyleIdx="0" presStyleCnt="2" custScaleY="208332" custLinFactNeighborX="24159" custLinFactNeighborY="7372"/>
      <dgm:spPr/>
    </dgm:pt>
    <dgm:pt modelId="{F538FD2E-BC2A-4F90-9B2A-D7188AED3ED4}" type="pres">
      <dgm:prSet presAssocID="{AB42FBA0-31D4-436C-B53C-B3EACFB963EF}" presName="pillars" presStyleCnt="0"/>
      <dgm:spPr/>
    </dgm:pt>
    <dgm:pt modelId="{EC2D6002-E1DB-43FD-B164-0420746ADBFB}" type="pres">
      <dgm:prSet presAssocID="{AB42FBA0-31D4-436C-B53C-B3EACFB963EF}" presName="pillar1" presStyleLbl="node1" presStyleIdx="0" presStyleCnt="2">
        <dgm:presLayoutVars>
          <dgm:bulletEnabled val="1"/>
        </dgm:presLayoutVars>
      </dgm:prSet>
      <dgm:spPr/>
    </dgm:pt>
    <dgm:pt modelId="{DB3930C6-45AC-4071-95A7-7F35EA7A4C09}" type="pres">
      <dgm:prSet presAssocID="{C3C9428E-B59D-43FB-AD0E-AB14CE5EFFF3}" presName="pillarX" presStyleLbl="node1" presStyleIdx="1" presStyleCnt="2">
        <dgm:presLayoutVars>
          <dgm:bulletEnabled val="1"/>
        </dgm:presLayoutVars>
      </dgm:prSet>
      <dgm:spPr/>
    </dgm:pt>
    <dgm:pt modelId="{215755A3-0291-4801-A6D8-256266A4713A}" type="pres">
      <dgm:prSet presAssocID="{AB42FBA0-31D4-436C-B53C-B3EACFB963EF}" presName="base" presStyleLbl="dkBgShp" presStyleIdx="1" presStyleCnt="2"/>
      <dgm:spPr/>
    </dgm:pt>
  </dgm:ptLst>
  <dgm:cxnLst>
    <dgm:cxn modelId="{6B941333-039B-4E1D-B248-EEAD99B33A96}" type="presOf" srcId="{AB42FBA0-31D4-436C-B53C-B3EACFB963EF}" destId="{AF5BFBB7-86CB-4F79-8158-A811B958BB35}" srcOrd="0" destOrd="0" presId="urn:microsoft.com/office/officeart/2005/8/layout/hList3"/>
    <dgm:cxn modelId="{622DE35D-C466-4FC9-A3F7-90ADE1B5E4C0}" srcId="{EB14C7B3-62C1-42A9-BEE4-9497122044F7}" destId="{AB42FBA0-31D4-436C-B53C-B3EACFB963EF}" srcOrd="0" destOrd="0" parTransId="{BBDCA108-332C-4464-80F3-3157306BD3BB}" sibTransId="{F6D440C3-B9EE-4EE3-BD9B-0601FC9752FA}"/>
    <dgm:cxn modelId="{FB312162-6761-4E93-827B-9353C36B2905}" type="presOf" srcId="{EB14C7B3-62C1-42A9-BEE4-9497122044F7}" destId="{C9FF0A27-088C-4407-99AE-B0EB1B28FA07}" srcOrd="0" destOrd="0" presId="urn:microsoft.com/office/officeart/2005/8/layout/hList3"/>
    <dgm:cxn modelId="{29104984-7DF0-4FB7-ADD7-21DC51CE4545}" type="presOf" srcId="{F8BDA9A8-3ED4-4906-931B-EE9C22DD736E}" destId="{EC2D6002-E1DB-43FD-B164-0420746ADBFB}" srcOrd="0" destOrd="0" presId="urn:microsoft.com/office/officeart/2005/8/layout/hList3"/>
    <dgm:cxn modelId="{FD7EFF92-C19A-43D1-9E18-55EECF17EAF7}" type="presOf" srcId="{C3C9428E-B59D-43FB-AD0E-AB14CE5EFFF3}" destId="{DB3930C6-45AC-4071-95A7-7F35EA7A4C09}" srcOrd="0" destOrd="0" presId="urn:microsoft.com/office/officeart/2005/8/layout/hList3"/>
    <dgm:cxn modelId="{B93975A4-D25C-45E2-91A3-188FDEB0BE3F}" srcId="{AB42FBA0-31D4-436C-B53C-B3EACFB963EF}" destId="{F8BDA9A8-3ED4-4906-931B-EE9C22DD736E}" srcOrd="0" destOrd="0" parTransId="{E70B9D8F-E27F-4DAA-ADF4-D7D6C297D525}" sibTransId="{A5DD0394-D31E-4861-8056-EF45F66C5DAF}"/>
    <dgm:cxn modelId="{F7E652D1-8BDD-4CB1-BE63-838629F223A8}" srcId="{AB42FBA0-31D4-436C-B53C-B3EACFB963EF}" destId="{C3C9428E-B59D-43FB-AD0E-AB14CE5EFFF3}" srcOrd="1" destOrd="0" parTransId="{586E4523-BE92-42EC-A313-4E292E3CC0AA}" sibTransId="{1727349A-208C-43E0-97FC-ED5B4187B138}"/>
    <dgm:cxn modelId="{15E61B2D-AE7F-4DE8-8A74-C1B75B8B62AE}" type="presParOf" srcId="{C9FF0A27-088C-4407-99AE-B0EB1B28FA07}" destId="{AF5BFBB7-86CB-4F79-8158-A811B958BB35}" srcOrd="0" destOrd="0" presId="urn:microsoft.com/office/officeart/2005/8/layout/hList3"/>
    <dgm:cxn modelId="{8A200543-7187-4204-A513-AC1F4A79C95D}" type="presParOf" srcId="{C9FF0A27-088C-4407-99AE-B0EB1B28FA07}" destId="{F538FD2E-BC2A-4F90-9B2A-D7188AED3ED4}" srcOrd="1" destOrd="0" presId="urn:microsoft.com/office/officeart/2005/8/layout/hList3"/>
    <dgm:cxn modelId="{87BC1BE8-7CB5-4AC2-BABA-4B02036C840A}" type="presParOf" srcId="{F538FD2E-BC2A-4F90-9B2A-D7188AED3ED4}" destId="{EC2D6002-E1DB-43FD-B164-0420746ADBFB}" srcOrd="0" destOrd="0" presId="urn:microsoft.com/office/officeart/2005/8/layout/hList3"/>
    <dgm:cxn modelId="{95F0F60F-330A-4C43-8A4C-E97685338E5A}" type="presParOf" srcId="{F538FD2E-BC2A-4F90-9B2A-D7188AED3ED4}" destId="{DB3930C6-45AC-4071-95A7-7F35EA7A4C09}" srcOrd="1" destOrd="0" presId="urn:microsoft.com/office/officeart/2005/8/layout/hList3"/>
    <dgm:cxn modelId="{F10CDF74-776B-488A-ADB3-8119E4990327}" type="presParOf" srcId="{C9FF0A27-088C-4407-99AE-B0EB1B28FA07}" destId="{215755A3-0291-4801-A6D8-256266A4713A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A9A97-2F31-454A-AF0F-587D39C7EBD4}">
      <dsp:nvSpPr>
        <dsp:cNvPr id="0" name=""/>
        <dsp:cNvSpPr/>
      </dsp:nvSpPr>
      <dsp:spPr>
        <a:xfrm>
          <a:off x="1055805" y="561454"/>
          <a:ext cx="540041" cy="2570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145"/>
              </a:lnTo>
              <a:lnTo>
                <a:pt x="540041" y="175145"/>
              </a:lnTo>
              <a:lnTo>
                <a:pt x="540041" y="25701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4668BB-5512-462E-8C98-C1C41648C8AC}">
      <dsp:nvSpPr>
        <dsp:cNvPr id="0" name=""/>
        <dsp:cNvSpPr/>
      </dsp:nvSpPr>
      <dsp:spPr>
        <a:xfrm>
          <a:off x="515763" y="561454"/>
          <a:ext cx="540041" cy="257010"/>
        </a:xfrm>
        <a:custGeom>
          <a:avLst/>
          <a:gdLst/>
          <a:ahLst/>
          <a:cxnLst/>
          <a:rect l="0" t="0" r="0" b="0"/>
          <a:pathLst>
            <a:path>
              <a:moveTo>
                <a:pt x="540041" y="0"/>
              </a:moveTo>
              <a:lnTo>
                <a:pt x="540041" y="175145"/>
              </a:lnTo>
              <a:lnTo>
                <a:pt x="0" y="175145"/>
              </a:lnTo>
              <a:lnTo>
                <a:pt x="0" y="25701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30035-6EA0-4EB3-9035-451FC9B82EE6}">
      <dsp:nvSpPr>
        <dsp:cNvPr id="0" name=""/>
        <dsp:cNvSpPr/>
      </dsp:nvSpPr>
      <dsp:spPr>
        <a:xfrm>
          <a:off x="613953" y="302"/>
          <a:ext cx="883704" cy="5611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366C7-593A-4183-B9B6-E6DCB91B9C4A}">
      <dsp:nvSpPr>
        <dsp:cNvPr id="0" name=""/>
        <dsp:cNvSpPr/>
      </dsp:nvSpPr>
      <dsp:spPr>
        <a:xfrm>
          <a:off x="712142" y="93582"/>
          <a:ext cx="883704" cy="561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Good space utilization </a:t>
          </a:r>
          <a:endParaRPr lang="zh-CN" altLang="en-US" sz="900" kern="1200" dirty="0"/>
        </a:p>
      </dsp:txBody>
      <dsp:txXfrm>
        <a:off x="728578" y="110018"/>
        <a:ext cx="850832" cy="528280"/>
      </dsp:txXfrm>
    </dsp:sp>
    <dsp:sp modelId="{EAA2554B-66A9-44BB-91CA-8AA8F66C8CE3}">
      <dsp:nvSpPr>
        <dsp:cNvPr id="0" name=""/>
        <dsp:cNvSpPr/>
      </dsp:nvSpPr>
      <dsp:spPr>
        <a:xfrm>
          <a:off x="73911" y="818465"/>
          <a:ext cx="883704" cy="5611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59C4E8-7027-43E9-9E44-6B0F14BF1CF5}">
      <dsp:nvSpPr>
        <dsp:cNvPr id="0" name=""/>
        <dsp:cNvSpPr/>
      </dsp:nvSpPr>
      <dsp:spPr>
        <a:xfrm>
          <a:off x="172101" y="911745"/>
          <a:ext cx="883704" cy="561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Allocate large fraction of the heap </a:t>
          </a:r>
          <a:endParaRPr lang="zh-CN" altLang="en-US" sz="900" kern="1200" dirty="0"/>
        </a:p>
      </dsp:txBody>
      <dsp:txXfrm>
        <a:off x="188537" y="928181"/>
        <a:ext cx="850832" cy="528280"/>
      </dsp:txXfrm>
    </dsp:sp>
    <dsp:sp modelId="{9B63F480-1DD7-4CCF-B8FA-9E2ABE69D58B}">
      <dsp:nvSpPr>
        <dsp:cNvPr id="0" name=""/>
        <dsp:cNvSpPr/>
      </dsp:nvSpPr>
      <dsp:spPr>
        <a:xfrm>
          <a:off x="1153994" y="818465"/>
          <a:ext cx="883704" cy="5611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8AEBC-4A4C-41EA-A1CB-B23AEC93900F}">
      <dsp:nvSpPr>
        <dsp:cNvPr id="0" name=""/>
        <dsp:cNvSpPr/>
      </dsp:nvSpPr>
      <dsp:spPr>
        <a:xfrm>
          <a:off x="1252184" y="911745"/>
          <a:ext cx="883704" cy="561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Minimize “fragmentation”</a:t>
          </a:r>
          <a:endParaRPr lang="zh-CN" altLang="en-US" sz="900" kern="1200" dirty="0"/>
        </a:p>
      </dsp:txBody>
      <dsp:txXfrm>
        <a:off x="1268620" y="928181"/>
        <a:ext cx="850832" cy="528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A9A97-2F31-454A-AF0F-587D39C7EBD4}">
      <dsp:nvSpPr>
        <dsp:cNvPr id="0" name=""/>
        <dsp:cNvSpPr/>
      </dsp:nvSpPr>
      <dsp:spPr>
        <a:xfrm>
          <a:off x="1055805" y="561454"/>
          <a:ext cx="540041" cy="2570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145"/>
              </a:lnTo>
              <a:lnTo>
                <a:pt x="540041" y="175145"/>
              </a:lnTo>
              <a:lnTo>
                <a:pt x="540041" y="25701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4668BB-5512-462E-8C98-C1C41648C8AC}">
      <dsp:nvSpPr>
        <dsp:cNvPr id="0" name=""/>
        <dsp:cNvSpPr/>
      </dsp:nvSpPr>
      <dsp:spPr>
        <a:xfrm>
          <a:off x="515763" y="561454"/>
          <a:ext cx="540041" cy="257010"/>
        </a:xfrm>
        <a:custGeom>
          <a:avLst/>
          <a:gdLst/>
          <a:ahLst/>
          <a:cxnLst/>
          <a:rect l="0" t="0" r="0" b="0"/>
          <a:pathLst>
            <a:path>
              <a:moveTo>
                <a:pt x="540041" y="0"/>
              </a:moveTo>
              <a:lnTo>
                <a:pt x="540041" y="175145"/>
              </a:lnTo>
              <a:lnTo>
                <a:pt x="0" y="175145"/>
              </a:lnTo>
              <a:lnTo>
                <a:pt x="0" y="25701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30035-6EA0-4EB3-9035-451FC9B82EE6}">
      <dsp:nvSpPr>
        <dsp:cNvPr id="0" name=""/>
        <dsp:cNvSpPr/>
      </dsp:nvSpPr>
      <dsp:spPr>
        <a:xfrm>
          <a:off x="613953" y="302"/>
          <a:ext cx="883704" cy="5611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366C7-593A-4183-B9B6-E6DCB91B9C4A}">
      <dsp:nvSpPr>
        <dsp:cNvPr id="0" name=""/>
        <dsp:cNvSpPr/>
      </dsp:nvSpPr>
      <dsp:spPr>
        <a:xfrm>
          <a:off x="712142" y="93582"/>
          <a:ext cx="883704" cy="561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Good time performance </a:t>
          </a:r>
          <a:endParaRPr lang="zh-CN" altLang="en-US" sz="1000" kern="1200" dirty="0"/>
        </a:p>
      </dsp:txBody>
      <dsp:txXfrm>
        <a:off x="728578" y="110018"/>
        <a:ext cx="850832" cy="528280"/>
      </dsp:txXfrm>
    </dsp:sp>
    <dsp:sp modelId="{EAA2554B-66A9-44BB-91CA-8AA8F66C8CE3}">
      <dsp:nvSpPr>
        <dsp:cNvPr id="0" name=""/>
        <dsp:cNvSpPr/>
      </dsp:nvSpPr>
      <dsp:spPr>
        <a:xfrm>
          <a:off x="73911" y="818465"/>
          <a:ext cx="883704" cy="5611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59C4E8-7027-43E9-9E44-6B0F14BF1CF5}">
      <dsp:nvSpPr>
        <dsp:cNvPr id="0" name=""/>
        <dsp:cNvSpPr/>
      </dsp:nvSpPr>
      <dsp:spPr>
        <a:xfrm>
          <a:off x="172101" y="911745"/>
          <a:ext cx="883704" cy="561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Ideally take constant time </a:t>
          </a:r>
          <a:endParaRPr lang="zh-CN" altLang="en-US" sz="1000" kern="1200" dirty="0"/>
        </a:p>
      </dsp:txBody>
      <dsp:txXfrm>
        <a:off x="188537" y="928181"/>
        <a:ext cx="850832" cy="528280"/>
      </dsp:txXfrm>
    </dsp:sp>
    <dsp:sp modelId="{9B63F480-1DD7-4CCF-B8FA-9E2ABE69D58B}">
      <dsp:nvSpPr>
        <dsp:cNvPr id="0" name=""/>
        <dsp:cNvSpPr/>
      </dsp:nvSpPr>
      <dsp:spPr>
        <a:xfrm>
          <a:off x="1153994" y="818465"/>
          <a:ext cx="883704" cy="5611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8AEBC-4A4C-41EA-A1CB-B23AEC93900F}">
      <dsp:nvSpPr>
        <dsp:cNvPr id="0" name=""/>
        <dsp:cNvSpPr/>
      </dsp:nvSpPr>
      <dsp:spPr>
        <a:xfrm>
          <a:off x="1252184" y="911745"/>
          <a:ext cx="883704" cy="5611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Certainly not take linear time </a:t>
          </a:r>
          <a:endParaRPr lang="zh-CN" altLang="en-US" sz="1000" kern="1200" dirty="0"/>
        </a:p>
      </dsp:txBody>
      <dsp:txXfrm>
        <a:off x="1268620" y="928181"/>
        <a:ext cx="850832" cy="528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F829B2-4D2A-4AD2-81D8-C74839EEB1E7}">
      <dsp:nvSpPr>
        <dsp:cNvPr id="0" name=""/>
        <dsp:cNvSpPr/>
      </dsp:nvSpPr>
      <dsp:spPr>
        <a:xfrm>
          <a:off x="149219" y="66836"/>
          <a:ext cx="3203572" cy="4500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915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/>
            <a:t>C </a:t>
          </a:r>
          <a:r>
            <a:rPr lang="en-US" altLang="zh-CN" sz="1100" kern="1200" dirty="0">
              <a:solidFill>
                <a:srgbClr val="C00000"/>
              </a:solidFill>
            </a:rPr>
            <a:t>does not tag </a:t>
          </a:r>
          <a:r>
            <a:rPr lang="en-US" altLang="zh-CN" sz="1100" kern="1200" dirty="0"/>
            <a:t>memory locations with any type information </a:t>
          </a:r>
          <a:endParaRPr lang="zh-CN" altLang="en-US" sz="1100" kern="1200" dirty="0"/>
        </a:p>
      </dsp:txBody>
      <dsp:txXfrm>
        <a:off x="149219" y="66836"/>
        <a:ext cx="3203572" cy="450069"/>
      </dsp:txXfrm>
    </dsp:sp>
    <dsp:sp modelId="{A99DBE87-6A6C-4EF8-92E4-D584BFEB4CF8}">
      <dsp:nvSpPr>
        <dsp:cNvPr id="0" name=""/>
        <dsp:cNvSpPr/>
      </dsp:nvSpPr>
      <dsp:spPr>
        <a:xfrm>
          <a:off x="0" y="2219"/>
          <a:ext cx="384360" cy="57654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F6867D-C1F9-4F38-8829-6AC0F2340042}">
      <dsp:nvSpPr>
        <dsp:cNvPr id="0" name=""/>
        <dsp:cNvSpPr/>
      </dsp:nvSpPr>
      <dsp:spPr>
        <a:xfrm>
          <a:off x="147637" y="708566"/>
          <a:ext cx="3205153" cy="4500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915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/>
            <a:t>There is no way for the collector to infer that the data is really </a:t>
          </a:r>
          <a:r>
            <a:rPr lang="en-US" altLang="zh-CN" sz="1100" kern="1200" dirty="0">
              <a:solidFill>
                <a:srgbClr val="C00000"/>
              </a:solidFill>
            </a:rPr>
            <a:t>an </a:t>
          </a:r>
          <a:r>
            <a:rPr lang="en-US" altLang="zh-CN" sz="1100" kern="1200" dirty="0" err="1">
              <a:solidFill>
                <a:srgbClr val="C00000"/>
              </a:solidFill>
            </a:rPr>
            <a:t>int</a:t>
          </a:r>
          <a:r>
            <a:rPr lang="en-US" altLang="zh-CN" sz="1100" kern="1200" dirty="0">
              <a:solidFill>
                <a:srgbClr val="C00000"/>
              </a:solidFill>
            </a:rPr>
            <a:t> </a:t>
          </a:r>
          <a:r>
            <a:rPr lang="en-US" altLang="zh-CN" sz="1100" kern="1200" dirty="0"/>
            <a:t>and not </a:t>
          </a:r>
          <a:r>
            <a:rPr lang="en-US" altLang="zh-CN" sz="1100" kern="1200" dirty="0">
              <a:solidFill>
                <a:srgbClr val="C00000"/>
              </a:solidFill>
            </a:rPr>
            <a:t>a pointer</a:t>
          </a:r>
          <a:r>
            <a:rPr lang="en-US" altLang="zh-CN" sz="1100" kern="1200" dirty="0"/>
            <a:t>  </a:t>
          </a:r>
          <a:endParaRPr lang="zh-CN" altLang="en-US" sz="1100" kern="1200" dirty="0"/>
        </a:p>
      </dsp:txBody>
      <dsp:txXfrm>
        <a:off x="147637" y="708566"/>
        <a:ext cx="3205153" cy="450069"/>
      </dsp:txXfrm>
    </dsp:sp>
    <dsp:sp modelId="{65BF23E8-0027-43DA-A2F6-D87D1304F8F2}">
      <dsp:nvSpPr>
        <dsp:cNvPr id="0" name=""/>
        <dsp:cNvSpPr/>
      </dsp:nvSpPr>
      <dsp:spPr>
        <a:xfrm>
          <a:off x="0" y="643950"/>
          <a:ext cx="384360" cy="57654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BFBB7-86CB-4F79-8158-A811B958BB35}">
      <dsp:nvSpPr>
        <dsp:cNvPr id="0" name=""/>
        <dsp:cNvSpPr/>
      </dsp:nvSpPr>
      <dsp:spPr>
        <a:xfrm>
          <a:off x="0" y="-31541"/>
          <a:ext cx="2971800" cy="33337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Two heaps </a:t>
          </a:r>
          <a:endParaRPr lang="zh-CN" altLang="en-US" sz="1200" kern="1200" dirty="0"/>
        </a:p>
      </dsp:txBody>
      <dsp:txXfrm>
        <a:off x="0" y="-31541"/>
        <a:ext cx="2971800" cy="333372"/>
      </dsp:txXfrm>
    </dsp:sp>
    <dsp:sp modelId="{EC2D6002-E1DB-43FD-B164-0420746ADBFB}">
      <dsp:nvSpPr>
        <dsp:cNvPr id="0" name=""/>
        <dsp:cNvSpPr/>
      </dsp:nvSpPr>
      <dsp:spPr>
        <a:xfrm>
          <a:off x="0" y="203358"/>
          <a:ext cx="1485900" cy="3360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Used by </a:t>
          </a:r>
          <a:r>
            <a:rPr lang="en-US" altLang="zh-CN" sz="1200" kern="1200" dirty="0">
              <a:solidFill>
                <a:srgbClr val="FFFF00"/>
              </a:solidFill>
            </a:rPr>
            <a:t>program</a:t>
          </a:r>
          <a:r>
            <a:rPr lang="en-US" altLang="zh-CN" sz="1200" kern="1200" dirty="0"/>
            <a:t> </a:t>
          </a:r>
          <a:endParaRPr lang="zh-CN" altLang="en-US" sz="1200" kern="1200" dirty="0"/>
        </a:p>
      </dsp:txBody>
      <dsp:txXfrm>
        <a:off x="0" y="203358"/>
        <a:ext cx="1485900" cy="336042"/>
      </dsp:txXfrm>
    </dsp:sp>
    <dsp:sp modelId="{DB3930C6-45AC-4071-95A7-7F35EA7A4C09}">
      <dsp:nvSpPr>
        <dsp:cNvPr id="0" name=""/>
        <dsp:cNvSpPr/>
      </dsp:nvSpPr>
      <dsp:spPr>
        <a:xfrm>
          <a:off x="1485900" y="203358"/>
          <a:ext cx="1485900" cy="3360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Used at </a:t>
          </a:r>
          <a:r>
            <a:rPr lang="en-US" altLang="zh-CN" sz="1200" kern="1200" dirty="0">
              <a:solidFill>
                <a:srgbClr val="FFFF00"/>
              </a:solidFill>
            </a:rPr>
            <a:t>GC</a:t>
          </a:r>
          <a:r>
            <a:rPr lang="en-US" altLang="zh-CN" sz="1200" kern="1200" dirty="0"/>
            <a:t> time </a:t>
          </a:r>
          <a:endParaRPr lang="zh-CN" altLang="en-US" sz="1200" kern="1200" dirty="0"/>
        </a:p>
      </dsp:txBody>
      <dsp:txXfrm>
        <a:off x="1485900" y="203358"/>
        <a:ext cx="1485900" cy="336042"/>
      </dsp:txXfrm>
    </dsp:sp>
    <dsp:sp modelId="{215755A3-0291-4801-A6D8-256266A4713A}">
      <dsp:nvSpPr>
        <dsp:cNvPr id="0" name=""/>
        <dsp:cNvSpPr/>
      </dsp:nvSpPr>
      <dsp:spPr>
        <a:xfrm>
          <a:off x="0" y="539400"/>
          <a:ext cx="2971800" cy="3733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E65F6-9952-4996-9F83-795B04611E2F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54402-AA51-406B-A1E0-387BF3D4C7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7A447-2C92-4C92-99AC-1E86617D6CE4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161FE-7CF0-4982-B871-53E1EDD70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733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891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942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749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493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75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646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986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399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15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541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824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276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604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1519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325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049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349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59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863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980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884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3817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0020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2512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822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0214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4447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573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9688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9701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981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8475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451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4174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21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3030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0651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7950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3612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6372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7191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274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2427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1669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9932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9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9158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2143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2439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1935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5631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0983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342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6753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5315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2173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2283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904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164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6811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6306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8783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4033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782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39392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3221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2318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3999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9185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0013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27226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48582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4521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3748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271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80103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8954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9021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5709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690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196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9BCAC-8E30-4DB6-982C-307FB457A4CF}" type="datetime1">
              <a:rPr lang="en-US" altLang="zh-CN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3D37A-0167-4D17-B9A8-13B0DB547A72}" type="datetime1">
              <a:rPr lang="en-US" altLang="zh-CN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2887-F707-4BCA-B4EF-A39D6F9C39C2}" type="datetime1">
              <a:rPr lang="en-US" altLang="zh-CN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F316C-5011-4381-AA0C-04730FD32F6F}" type="datetime1">
              <a:rPr lang="en-US" altLang="zh-CN" smtClean="0"/>
              <a:t>10/24/2019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A1E4B-3A23-498E-BE08-74CF47C3132E}" type="datetime1">
              <a:rPr lang="en-US" altLang="zh-CN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30A1-BE7A-4E7D-AF89-8E965ACCDE5F}" type="datetime1">
              <a:rPr lang="en-US" altLang="zh-CN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AD5A-0294-4A65-8FC3-E9A8821215EC}" type="datetime1">
              <a:rPr lang="en-US" altLang="zh-CN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42D8-15B3-456B-B0D7-564611BA16FD}" type="datetime1">
              <a:rPr lang="en-US" altLang="zh-CN" smtClean="0"/>
              <a:t>10/24/2019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11B3F-4390-43C6-9250-191B9B5704B9}" type="datetime1">
              <a:rPr lang="en-US" altLang="zh-CN" smtClean="0"/>
              <a:t>10/24/2019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878-9338-4692-B2F9-808B5ACC2B96}" type="datetime1">
              <a:rPr lang="en-US" altLang="zh-CN" smtClean="0"/>
              <a:t>10/24/2019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9A10-00C0-4D4A-AE8F-802F9FAD521D}" type="datetime1">
              <a:rPr lang="en-US" altLang="zh-CN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35C5-0014-442A-8C0A-942F656C7360}" type="datetime1">
              <a:rPr lang="en-US" altLang="zh-CN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F316C-5011-4381-AA0C-04730FD32F6F}" type="datetime1">
              <a:rPr lang="en-US" altLang="zh-CN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mailto:lijing712@scu.edu.cn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Garbage_collection_(computer_science)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nblogs.com/andy-zcx/p/5522836.html" TargetMode="External"/><Relationship Id="rId3" Type="http://schemas.openxmlformats.org/officeDocument/2006/relationships/hyperlink" Target="http://blog.csdn.net/zdy0_2004/article/details/51485198" TargetMode="External"/><Relationship Id="rId7" Type="http://schemas.openxmlformats.org/officeDocument/2006/relationships/hyperlink" Target="http://blog.csdn.net/c602273091/article/details/53576494#segregated-list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blog.csdn.net/u012960981/article/details/23672969" TargetMode="External"/><Relationship Id="rId5" Type="http://schemas.openxmlformats.org/officeDocument/2006/relationships/hyperlink" Target="http://blog.csdn.net/guoping16/article/details/6579434" TargetMode="External"/><Relationship Id="rId4" Type="http://schemas.openxmlformats.org/officeDocument/2006/relationships/hyperlink" Target="http://blog.csdn.net/yangxuefeng09/article/details/10066403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4608004" cy="3456000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43" y="375881"/>
            <a:ext cx="4432566" cy="82384"/>
          </a:xfrm>
          <a:custGeom>
            <a:avLst/>
            <a:gdLst>
              <a:gd name="connsiteX0" fmla="*/ 0 w 4432566"/>
              <a:gd name="connsiteY0" fmla="*/ 50800 h 82384"/>
              <a:gd name="connsiteX1" fmla="*/ 50800 w 4432566"/>
              <a:gd name="connsiteY1" fmla="*/ 0 h 82384"/>
              <a:gd name="connsiteX2" fmla="*/ 4381765 w 4432566"/>
              <a:gd name="connsiteY2" fmla="*/ 0 h 82384"/>
              <a:gd name="connsiteX3" fmla="*/ 4432566 w 4432566"/>
              <a:gd name="connsiteY3" fmla="*/ 50800 h 82384"/>
              <a:gd name="connsiteX4" fmla="*/ 4432566 w 4432566"/>
              <a:gd name="connsiteY4" fmla="*/ 82384 h 82384"/>
              <a:gd name="connsiteX5" fmla="*/ 0 w 4432566"/>
              <a:gd name="connsiteY5" fmla="*/ 82384 h 82384"/>
              <a:gd name="connsiteX6" fmla="*/ 0 w 4432566"/>
              <a:gd name="connsiteY6" fmla="*/ 50800 h 823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432566" h="82384">
                <a:moveTo>
                  <a:pt x="0" y="50800"/>
                </a:moveTo>
                <a:cubicBezTo>
                  <a:pt x="0" y="22860"/>
                  <a:pt x="22860" y="0"/>
                  <a:pt x="50800" y="0"/>
                </a:cubicBezTo>
                <a:lnTo>
                  <a:pt x="4381765" y="0"/>
                </a:lnTo>
                <a:cubicBezTo>
                  <a:pt x="4409706" y="0"/>
                  <a:pt x="4432566" y="22860"/>
                  <a:pt x="4432566" y="50800"/>
                </a:cubicBezTo>
                <a:lnTo>
                  <a:pt x="4432566" y="82384"/>
                </a:lnTo>
                <a:lnTo>
                  <a:pt x="0" y="82384"/>
                </a:lnTo>
                <a:lnTo>
                  <a:pt x="0" y="50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7743" y="420301"/>
            <a:ext cx="4432566" cy="533748"/>
          </a:xfrm>
          <a:custGeom>
            <a:avLst/>
            <a:gdLst>
              <a:gd name="connsiteX0" fmla="*/ 0 w 4432566"/>
              <a:gd name="connsiteY0" fmla="*/ 482947 h 533748"/>
              <a:gd name="connsiteX1" fmla="*/ 50800 w 4432566"/>
              <a:gd name="connsiteY1" fmla="*/ 533748 h 533748"/>
              <a:gd name="connsiteX2" fmla="*/ 4381765 w 4432566"/>
              <a:gd name="connsiteY2" fmla="*/ 533748 h 533748"/>
              <a:gd name="connsiteX3" fmla="*/ 4432566 w 4432566"/>
              <a:gd name="connsiteY3" fmla="*/ 482947 h 533748"/>
              <a:gd name="connsiteX4" fmla="*/ 4432566 w 4432566"/>
              <a:gd name="connsiteY4" fmla="*/ 0 h 533748"/>
              <a:gd name="connsiteX5" fmla="*/ 0 w 4432566"/>
              <a:gd name="connsiteY5" fmla="*/ 0 h 533748"/>
              <a:gd name="connsiteX6" fmla="*/ 0 w 4432566"/>
              <a:gd name="connsiteY6" fmla="*/ 482947 h 533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432566" h="533748">
                <a:moveTo>
                  <a:pt x="0" y="482947"/>
                </a:moveTo>
                <a:cubicBezTo>
                  <a:pt x="0" y="510887"/>
                  <a:pt x="22860" y="533748"/>
                  <a:pt x="50800" y="533748"/>
                </a:cubicBezTo>
                <a:lnTo>
                  <a:pt x="4381765" y="533748"/>
                </a:lnTo>
                <a:cubicBezTo>
                  <a:pt x="4409706" y="533748"/>
                  <a:pt x="4432566" y="510887"/>
                  <a:pt x="4432566" y="482947"/>
                </a:cubicBezTo>
                <a:lnTo>
                  <a:pt x="4432566" y="0"/>
                </a:lnTo>
                <a:lnTo>
                  <a:pt x="0" y="0"/>
                </a:lnTo>
                <a:lnTo>
                  <a:pt x="0" y="48294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513960" y="458188"/>
            <a:ext cx="12700" cy="470460"/>
          </a:xfrm>
          <a:custGeom>
            <a:avLst/>
            <a:gdLst>
              <a:gd name="connsiteX0" fmla="*/ 6350 w 12700"/>
              <a:gd name="connsiteY0" fmla="*/ 464110 h 470460"/>
              <a:gd name="connsiteX1" fmla="*/ 6350 w 12700"/>
              <a:gd name="connsiteY1" fmla="*/ 6350 h 4704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470460">
                <a:moveTo>
                  <a:pt x="6350" y="46411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513960" y="445488"/>
            <a:ext cx="12700" cy="25400"/>
          </a:xfrm>
          <a:custGeom>
            <a:avLst/>
            <a:gdLst>
              <a:gd name="connsiteX0" fmla="*/ 6350 w 12700"/>
              <a:gd name="connsiteY0" fmla="*/ 19050 h 25400"/>
              <a:gd name="connsiteX1" fmla="*/ 6350 w 127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25400">
                <a:moveTo>
                  <a:pt x="6350" y="190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B0B0B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513960" y="432788"/>
            <a:ext cx="12700" cy="25400"/>
          </a:xfrm>
          <a:custGeom>
            <a:avLst/>
            <a:gdLst>
              <a:gd name="connsiteX0" fmla="*/ 6350 w 12700"/>
              <a:gd name="connsiteY0" fmla="*/ 19050 h 25400"/>
              <a:gd name="connsiteX1" fmla="*/ 6350 w 127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25400">
                <a:moveTo>
                  <a:pt x="6350" y="190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CFCFC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513960" y="420088"/>
            <a:ext cx="12700" cy="25400"/>
          </a:xfrm>
          <a:custGeom>
            <a:avLst/>
            <a:gdLst>
              <a:gd name="connsiteX0" fmla="*/ 6350 w 12700"/>
              <a:gd name="connsiteY0" fmla="*/ 19050 h 25400"/>
              <a:gd name="connsiteX1" fmla="*/ 6350 w 127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25400">
                <a:moveTo>
                  <a:pt x="6350" y="190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F0F0F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513960" y="401038"/>
            <a:ext cx="12700" cy="31750"/>
          </a:xfrm>
          <a:custGeom>
            <a:avLst/>
            <a:gdLst>
              <a:gd name="connsiteX0" fmla="*/ 6350 w 12700"/>
              <a:gd name="connsiteY0" fmla="*/ 25400 h 31750"/>
              <a:gd name="connsiteX1" fmla="*/ 6350 w 12700"/>
              <a:gd name="connsiteY1" fmla="*/ 6350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31750">
                <a:moveTo>
                  <a:pt x="6350" y="254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0" y="419100"/>
            <a:ext cx="4457700" cy="596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38804" y="1042194"/>
            <a:ext cx="3824893" cy="10618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j-lt"/>
                <a:ea typeface="微软雅黑 Light" panose="020B0502040204020203" pitchFamily="34" charset="-122"/>
                <a:cs typeface="微软雅黑" pitchFamily="18" charset="0"/>
              </a:rPr>
              <a:t>Unit 9    Garbage Collection</a:t>
            </a:r>
          </a:p>
          <a:p>
            <a:pPr algn="ctr"/>
            <a:endParaRPr lang="en-US" altLang="zh-CN" sz="1400" dirty="0">
              <a:solidFill>
                <a:srgbClr val="000000"/>
              </a:solidFill>
              <a:latin typeface="+mj-lt"/>
              <a:ea typeface="微软雅黑 Light" panose="020B0502040204020203" pitchFamily="34" charset="-122"/>
              <a:cs typeface="微软雅黑" pitchFamily="18" charset="0"/>
            </a:endParaRPr>
          </a:p>
          <a:p>
            <a:pPr algn="ctr"/>
            <a:r>
              <a:rPr lang="zh-CN" altLang="en-US" sz="1400" dirty="0">
                <a:solidFill>
                  <a:srgbClr val="000000"/>
                </a:solidFill>
                <a:latin typeface="+mj-lt"/>
                <a:ea typeface="微软雅黑 Light" panose="020B0502040204020203" pitchFamily="34" charset="-122"/>
                <a:cs typeface="微软雅黑" pitchFamily="18" charset="0"/>
              </a:rPr>
              <a:t>李靓 </a:t>
            </a:r>
            <a:r>
              <a:rPr lang="en-US" altLang="zh-CN" sz="1400" dirty="0">
                <a:solidFill>
                  <a:srgbClr val="000000"/>
                </a:solidFill>
                <a:latin typeface="+mj-lt"/>
                <a:ea typeface="微软雅黑 Light" panose="020B0502040204020203" pitchFamily="34" charset="-122"/>
                <a:cs typeface="微软雅黑" pitchFamily="18" charset="0"/>
              </a:rPr>
              <a:t>(Li Jing)    </a:t>
            </a:r>
            <a:r>
              <a:rPr lang="en-US" altLang="zh-CN" sz="1400" dirty="0">
                <a:solidFill>
                  <a:srgbClr val="000000"/>
                </a:solidFill>
                <a:latin typeface="+mj-lt"/>
                <a:ea typeface="微软雅黑 Light" panose="020B0502040204020203" pitchFamily="34" charset="-122"/>
                <a:cs typeface="微软雅黑" pitchFamily="18" charset="0"/>
                <a:hlinkClick r:id="rId4"/>
              </a:rPr>
              <a:t>lijing712@scu.edu.cn</a:t>
            </a:r>
            <a:r>
              <a:rPr lang="en-US" altLang="zh-CN" sz="1400" dirty="0">
                <a:solidFill>
                  <a:srgbClr val="000000"/>
                </a:solidFill>
                <a:latin typeface="+mj-lt"/>
                <a:ea typeface="微软雅黑 Light" panose="020B0502040204020203" pitchFamily="34" charset="-122"/>
                <a:cs typeface="微软雅黑" pitchFamily="18" charset="0"/>
              </a:rPr>
              <a:t> </a:t>
            </a:r>
          </a:p>
          <a:p>
            <a:pPr algn="ctr"/>
            <a:r>
              <a:rPr lang="en-US" altLang="zh-CN" sz="1400" dirty="0">
                <a:solidFill>
                  <a:srgbClr val="000000"/>
                </a:solidFill>
                <a:latin typeface="+mj-lt"/>
                <a:ea typeface="微软雅黑 Light" panose="020B0502040204020203" pitchFamily="34" charset="-122"/>
                <a:cs typeface="微软雅黑" pitchFamily="18" charset="0"/>
              </a:rPr>
              <a:t>School of Computer Science / Software Engineering  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  <p:sp>
        <p:nvSpPr>
          <p:cNvPr id="19" name="TextBox 24"/>
          <p:cNvSpPr txBox="1"/>
          <p:nvPr/>
        </p:nvSpPr>
        <p:spPr>
          <a:xfrm>
            <a:off x="1116900" y="356394"/>
            <a:ext cx="2468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rgbClr val="990000"/>
                </a:solidFill>
                <a:latin typeface="+mj-lt"/>
                <a:ea typeface="楷体" pitchFamily="49" charset="-122"/>
                <a:sym typeface="+mn-ea"/>
              </a:rPr>
              <a:t>System Level Programming </a:t>
            </a:r>
            <a:endParaRPr lang="zh-CN" altLang="en-US" sz="1600" dirty="0">
              <a:solidFill>
                <a:srgbClr val="990000"/>
              </a:solidFill>
              <a:latin typeface="+mj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8C32C64-848E-40E5-8ABC-26300934CE2E}"/>
              </a:ext>
            </a:extLst>
          </p:cNvPr>
          <p:cNvGrpSpPr/>
          <p:nvPr/>
        </p:nvGrpSpPr>
        <p:grpSpPr>
          <a:xfrm>
            <a:off x="1389564" y="2185194"/>
            <a:ext cx="1828800" cy="995053"/>
            <a:chOff x="1237456" y="1802131"/>
            <a:chExt cx="2117252" cy="115200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79DE9B0-78E3-4CDE-B1F3-FF8D80EC0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656" y="1802131"/>
              <a:ext cx="898052" cy="115200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D01803C9-02E3-486E-AC51-74B82B727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456" y="1802131"/>
              <a:ext cx="884200" cy="115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Maximize memory utilization and fragmentation 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7F34AE0-A986-4427-B18D-40DFCE635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569"/>
          <a:stretch/>
        </p:blipFill>
        <p:spPr>
          <a:xfrm>
            <a:off x="323056" y="810223"/>
            <a:ext cx="3904456" cy="14511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F3E3690-33A9-473F-8C47-A507EAA89CFF}"/>
                  </a:ext>
                </a:extLst>
              </p:cNvPr>
              <p:cNvSpPr txBox="1"/>
              <p:nvPr/>
            </p:nvSpPr>
            <p:spPr>
              <a:xfrm>
                <a:off x="-457127" y="2407713"/>
                <a:ext cx="3505200" cy="6156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Pre>
                            <m:sPre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sPre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F3E3690-33A9-473F-8C47-A507EAA89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7127" y="2407713"/>
                <a:ext cx="3505200" cy="6156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410B936-C849-4E94-91FA-B3876CA40E20}"/>
                  </a:ext>
                </a:extLst>
              </p:cNvPr>
              <p:cNvSpPr txBox="1"/>
              <p:nvPr/>
            </p:nvSpPr>
            <p:spPr>
              <a:xfrm>
                <a:off x="2453886" y="789840"/>
                <a:ext cx="5952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dirty="0" smtClean="0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200" i="1" dirty="0" smtClean="0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1200" dirty="0">
                  <a:solidFill>
                    <a:srgbClr val="990000"/>
                  </a:solidFill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410B936-C849-4E94-91FA-B3876CA40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886" y="789840"/>
                <a:ext cx="59529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29295FA-A728-4367-B44C-F4F641FD20F0}"/>
                  </a:ext>
                </a:extLst>
              </p:cNvPr>
              <p:cNvSpPr txBox="1"/>
              <p:nvPr/>
            </p:nvSpPr>
            <p:spPr>
              <a:xfrm>
                <a:off x="2456656" y="1273431"/>
                <a:ext cx="5952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dirty="0" smtClean="0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200" i="1" dirty="0" smtClean="0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200" b="0" i="0" dirty="0" smtClean="0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sz="1200" dirty="0">
                  <a:solidFill>
                    <a:srgbClr val="990000"/>
                  </a:solidFill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29295FA-A728-4367-B44C-F4F641FD2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56" y="1273431"/>
                <a:ext cx="59529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ED05FA5-204D-42FB-90D8-872B074A3D48}"/>
                  </a:ext>
                </a:extLst>
              </p:cNvPr>
              <p:cNvSpPr txBox="1"/>
              <p:nvPr/>
            </p:nvSpPr>
            <p:spPr>
              <a:xfrm>
                <a:off x="2476661" y="1767059"/>
                <a:ext cx="5952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dirty="0" smtClean="0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200" i="1" dirty="0" smtClean="0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CN" altLang="en-US" sz="1200" dirty="0">
                  <a:solidFill>
                    <a:srgbClr val="990000"/>
                  </a:solidFill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ED05FA5-204D-42FB-90D8-872B074A3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661" y="1767059"/>
                <a:ext cx="59529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39BA6688-E1DD-4C2D-8B0E-C2612EFCBB8C}"/>
              </a:ext>
            </a:extLst>
          </p:cNvPr>
          <p:cNvGrpSpPr/>
          <p:nvPr/>
        </p:nvGrpSpPr>
        <p:grpSpPr>
          <a:xfrm>
            <a:off x="2104701" y="2461628"/>
            <a:ext cx="2333155" cy="790366"/>
            <a:chOff x="2275284" y="2527648"/>
            <a:chExt cx="2333155" cy="79036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0F9BE5C5-13F0-4F6E-A602-5951AA83E93D}"/>
                    </a:ext>
                  </a:extLst>
                </p:cNvPr>
                <p:cNvSpPr/>
                <p:nvPr/>
              </p:nvSpPr>
              <p:spPr>
                <a:xfrm>
                  <a:off x="2406909" y="2794794"/>
                  <a:ext cx="195585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𝑜𝑡𝑎𝑙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h𝑒𝑎𝑝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𝑚𝑒𝑚𝑜𝑟𝑦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altLang="zh-CN" sz="1400" i="1" dirty="0">
                    <a:latin typeface="Cambria Math" panose="02040503050406030204" pitchFamily="18" charset="0"/>
                  </a:endParaRPr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𝑎𝑙𝑙𝑜𝑐𝑎𝑡𝑖𝑜𝑛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𝑘𝑡h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𝑠𝑡𝑒𝑝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0F9BE5C5-13F0-4F6E-A602-5951AA83E9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6909" y="2794794"/>
                  <a:ext cx="1955856" cy="523220"/>
                </a:xfrm>
                <a:prstGeom prst="rect">
                  <a:avLst/>
                </a:prstGeom>
                <a:blipFill>
                  <a:blip r:embed="rId8"/>
                  <a:stretch>
                    <a:fillRect b="-35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4325F1D4-B81C-457A-8867-4F3239BBC2F1}"/>
                    </a:ext>
                  </a:extLst>
                </p:cNvPr>
                <p:cNvSpPr/>
                <p:nvPr/>
              </p:nvSpPr>
              <p:spPr>
                <a:xfrm>
                  <a:off x="2334547" y="2527648"/>
                  <a:ext cx="227389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𝑇h𝑒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𝑚𝑎𝑥𝑖𝑚𝑢𝑚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𝑎𝑙𝑙𝑜𝑐𝑎𝑡𝑖𝑜𝑛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4325F1D4-B81C-457A-8867-4F3239BBC2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4547" y="2527648"/>
                  <a:ext cx="2273892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8A2F4E3-E495-43AE-965C-FC1F21F9042F}"/>
                </a:ext>
              </a:extLst>
            </p:cNvPr>
            <p:cNvCxnSpPr/>
            <p:nvPr/>
          </p:nvCxnSpPr>
          <p:spPr>
            <a:xfrm>
              <a:off x="2275284" y="2794794"/>
              <a:ext cx="208637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3464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External fragmentation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400EE0-54F8-4AF5-9CFF-5D6A51B29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56" y="813594"/>
            <a:ext cx="4009666" cy="234459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6BB2E7-97B3-426D-BDCE-0E95F6A227FE}"/>
              </a:ext>
            </a:extLst>
          </p:cNvPr>
          <p:cNvSpPr txBox="1"/>
          <p:nvPr/>
        </p:nvSpPr>
        <p:spPr>
          <a:xfrm>
            <a:off x="3134693" y="2795402"/>
            <a:ext cx="1223412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p4 = malloc(8)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4164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Internal fragmentation 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BE372D3-C08B-4A88-9C56-D6F7231BB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569"/>
          <a:stretch/>
        </p:blipFill>
        <p:spPr>
          <a:xfrm>
            <a:off x="457200" y="1191223"/>
            <a:ext cx="3904456" cy="145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80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ea typeface="宋体" charset="-122"/>
              </a:rPr>
              <a:t>How much </a:t>
            </a:r>
            <a:r>
              <a:rPr lang="en-US" altLang="zh-CN" sz="1600" dirty="0">
                <a:solidFill>
                  <a:schemeClr val="tx1"/>
                </a:solidFill>
                <a:ea typeface="宋体" charset="-122"/>
              </a:rPr>
              <a:t>memory to </a:t>
            </a:r>
            <a:r>
              <a:rPr lang="en-US" altLang="zh-CN" sz="1600" dirty="0">
                <a:solidFill>
                  <a:srgbClr val="C00000"/>
                </a:solidFill>
                <a:ea typeface="宋体" charset="-122"/>
              </a:rPr>
              <a:t>free</a:t>
            </a:r>
            <a:r>
              <a:rPr lang="en-US" altLang="zh-CN" sz="1600" dirty="0">
                <a:ea typeface="宋体" charset="-122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ea typeface="宋体" charset="-122"/>
              </a:rPr>
              <a:t>just given a pointer? 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Keep length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of a block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Requires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 an extra word for allocated blocks </a:t>
            </a: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7418044-9C14-40DD-8C85-5CE21D85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56" y="1270794"/>
            <a:ext cx="3666563" cy="183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0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How to realize a good allocator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1CF38C5B-BFE3-4194-A6D0-BB1A67DAAC66}"/>
              </a:ext>
            </a:extLst>
          </p:cNvPr>
          <p:cNvSpPr/>
          <p:nvPr/>
        </p:nvSpPr>
        <p:spPr>
          <a:xfrm>
            <a:off x="375110" y="1094772"/>
            <a:ext cx="3617685" cy="414955"/>
          </a:xfrm>
          <a:custGeom>
            <a:avLst/>
            <a:gdLst>
              <a:gd name="connsiteX0" fmla="*/ 0 w 3617685"/>
              <a:gd name="connsiteY0" fmla="*/ 0 h 414955"/>
              <a:gd name="connsiteX1" fmla="*/ 3617685 w 3617685"/>
              <a:gd name="connsiteY1" fmla="*/ 0 h 414955"/>
              <a:gd name="connsiteX2" fmla="*/ 3617685 w 3617685"/>
              <a:gd name="connsiteY2" fmla="*/ 414955 h 414955"/>
              <a:gd name="connsiteX3" fmla="*/ 0 w 3617685"/>
              <a:gd name="connsiteY3" fmla="*/ 414955 h 414955"/>
              <a:gd name="connsiteX4" fmla="*/ 0 w 3617685"/>
              <a:gd name="connsiteY4" fmla="*/ 0 h 41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7685" h="414955">
                <a:moveTo>
                  <a:pt x="0" y="0"/>
                </a:moveTo>
                <a:lnTo>
                  <a:pt x="3617685" y="0"/>
                </a:lnTo>
                <a:lnTo>
                  <a:pt x="3617685" y="414955"/>
                </a:lnTo>
                <a:lnTo>
                  <a:pt x="0" y="41495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1063" tIns="45720" rIns="45720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None/>
            </a:pP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/>
                <a:ea typeface="宋体" charset="-122"/>
                <a:cs typeface="+mn-cs"/>
              </a:rPr>
              <a:t>How do we </a:t>
            </a:r>
            <a:r>
              <a:rPr lang="en-US" altLang="zh-CN" sz="1200" kern="1200" dirty="0">
                <a:solidFill>
                  <a:srgbClr val="C00000"/>
                </a:solidFill>
                <a:latin typeface="Calibri"/>
                <a:ea typeface="宋体" charset="-122"/>
                <a:cs typeface="+mn-cs"/>
              </a:rPr>
              <a:t>keep track </a:t>
            </a:r>
            <a:r>
              <a:rPr lang="en-US" altLang="zh-CN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/>
                <a:ea typeface="宋体" charset="-122"/>
                <a:cs typeface="+mn-cs"/>
              </a:rPr>
              <a:t>of free blocks?</a:t>
            </a:r>
            <a:endPara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宋体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E1CC80C-C2CD-4889-AF84-8A6BD754B345}"/>
              </a:ext>
            </a:extLst>
          </p:cNvPr>
          <p:cNvSpPr/>
          <p:nvPr/>
        </p:nvSpPr>
        <p:spPr>
          <a:xfrm>
            <a:off x="265625" y="1042194"/>
            <a:ext cx="290469" cy="435703"/>
          </a:xfrm>
          <a:prstGeom prst="rect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FDC486A2-7A78-4C2B-970D-4A8677F7CD53}"/>
              </a:ext>
            </a:extLst>
          </p:cNvPr>
          <p:cNvSpPr/>
          <p:nvPr/>
        </p:nvSpPr>
        <p:spPr>
          <a:xfrm>
            <a:off x="379339" y="1614442"/>
            <a:ext cx="3613449" cy="414955"/>
          </a:xfrm>
          <a:custGeom>
            <a:avLst/>
            <a:gdLst>
              <a:gd name="connsiteX0" fmla="*/ 0 w 3613449"/>
              <a:gd name="connsiteY0" fmla="*/ 0 h 414955"/>
              <a:gd name="connsiteX1" fmla="*/ 3613449 w 3613449"/>
              <a:gd name="connsiteY1" fmla="*/ 0 h 414955"/>
              <a:gd name="connsiteX2" fmla="*/ 3613449 w 3613449"/>
              <a:gd name="connsiteY2" fmla="*/ 414955 h 414955"/>
              <a:gd name="connsiteX3" fmla="*/ 0 w 3613449"/>
              <a:gd name="connsiteY3" fmla="*/ 414955 h 414955"/>
              <a:gd name="connsiteX4" fmla="*/ 0 w 3613449"/>
              <a:gd name="connsiteY4" fmla="*/ 0 h 41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3449" h="414955">
                <a:moveTo>
                  <a:pt x="0" y="0"/>
                </a:moveTo>
                <a:lnTo>
                  <a:pt x="3613449" y="0"/>
                </a:lnTo>
                <a:lnTo>
                  <a:pt x="3613449" y="414955"/>
                </a:lnTo>
                <a:lnTo>
                  <a:pt x="0" y="41495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1063" tIns="45720" rIns="45720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None/>
            </a:pPr>
            <a:r>
              <a:rPr lang="en-US" altLang="zh-CN" sz="1200" kern="1200" dirty="0">
                <a:ea typeface="宋体" charset="-122"/>
              </a:rPr>
              <a:t>How to </a:t>
            </a:r>
            <a:r>
              <a:rPr lang="en-US" altLang="zh-CN" sz="1200" kern="1200" dirty="0">
                <a:solidFill>
                  <a:schemeClr val="tx1"/>
                </a:solidFill>
                <a:ea typeface="宋体" charset="-122"/>
              </a:rPr>
              <a:t>choose</a:t>
            </a:r>
            <a:r>
              <a:rPr lang="en-US" altLang="zh-CN" sz="1200" kern="1200" dirty="0">
                <a:ea typeface="宋体" charset="-122"/>
              </a:rPr>
              <a:t> an appropriate free block and </a:t>
            </a:r>
            <a:r>
              <a:rPr lang="en-US" altLang="zh-CN" sz="1200" kern="1200" dirty="0">
                <a:solidFill>
                  <a:srgbClr val="C00000"/>
                </a:solidFill>
                <a:ea typeface="宋体" charset="-122"/>
              </a:rPr>
              <a:t>place</a:t>
            </a:r>
            <a:r>
              <a:rPr lang="en-US" altLang="zh-CN" sz="1200" kern="1200" dirty="0">
                <a:ea typeface="宋体" charset="-122"/>
              </a:rPr>
              <a:t> it with a newly allocated block?</a:t>
            </a:r>
            <a:endParaRPr lang="zh-CN" altLang="en-US" sz="1200" kern="1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E332202-C0A0-4BF3-BC10-DCF6DE96EF55}"/>
              </a:ext>
            </a:extLst>
          </p:cNvPr>
          <p:cNvSpPr/>
          <p:nvPr/>
        </p:nvSpPr>
        <p:spPr>
          <a:xfrm>
            <a:off x="265625" y="1554504"/>
            <a:ext cx="290469" cy="435703"/>
          </a:xfrm>
          <a:prstGeom prst="rect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D68B9804-E329-4450-A09E-CAF361B27065}"/>
              </a:ext>
            </a:extLst>
          </p:cNvPr>
          <p:cNvSpPr/>
          <p:nvPr/>
        </p:nvSpPr>
        <p:spPr>
          <a:xfrm>
            <a:off x="409375" y="2136825"/>
            <a:ext cx="3583413" cy="414955"/>
          </a:xfrm>
          <a:custGeom>
            <a:avLst/>
            <a:gdLst>
              <a:gd name="connsiteX0" fmla="*/ 0 w 3583413"/>
              <a:gd name="connsiteY0" fmla="*/ 0 h 414955"/>
              <a:gd name="connsiteX1" fmla="*/ 3583413 w 3583413"/>
              <a:gd name="connsiteY1" fmla="*/ 0 h 414955"/>
              <a:gd name="connsiteX2" fmla="*/ 3583413 w 3583413"/>
              <a:gd name="connsiteY2" fmla="*/ 414955 h 414955"/>
              <a:gd name="connsiteX3" fmla="*/ 0 w 3583413"/>
              <a:gd name="connsiteY3" fmla="*/ 414955 h 414955"/>
              <a:gd name="connsiteX4" fmla="*/ 0 w 3583413"/>
              <a:gd name="connsiteY4" fmla="*/ 0 h 41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3413" h="414955">
                <a:moveTo>
                  <a:pt x="0" y="0"/>
                </a:moveTo>
                <a:lnTo>
                  <a:pt x="3583413" y="0"/>
                </a:lnTo>
                <a:lnTo>
                  <a:pt x="3583413" y="414955"/>
                </a:lnTo>
                <a:lnTo>
                  <a:pt x="0" y="41495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1063" tIns="45720" rIns="45720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None/>
            </a:pPr>
            <a:r>
              <a:rPr lang="en-US" altLang="zh-CN" sz="1200" kern="1200" dirty="0">
                <a:ea typeface="宋体" charset="-122"/>
              </a:rPr>
              <a:t>After allocation, what do we do with the </a:t>
            </a:r>
            <a:r>
              <a:rPr lang="en-US" altLang="zh-CN" sz="1200" kern="1200" dirty="0">
                <a:solidFill>
                  <a:srgbClr val="C00000"/>
                </a:solidFill>
                <a:ea typeface="宋体" charset="-122"/>
              </a:rPr>
              <a:t>remainder</a:t>
            </a:r>
            <a:r>
              <a:rPr lang="en-US" altLang="zh-CN" sz="1200" kern="1200" dirty="0">
                <a:ea typeface="宋体" charset="-122"/>
              </a:rPr>
              <a:t> of the free block?</a:t>
            </a:r>
            <a:endParaRPr lang="zh-CN" altLang="en-US" sz="1200" kern="12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65E0A9-C07F-4F43-9DDA-0DF17A9EC603}"/>
              </a:ext>
            </a:extLst>
          </p:cNvPr>
          <p:cNvSpPr/>
          <p:nvPr/>
        </p:nvSpPr>
        <p:spPr>
          <a:xfrm>
            <a:off x="265625" y="2076887"/>
            <a:ext cx="290469" cy="435703"/>
          </a:xfrm>
          <a:prstGeom prst="rect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622B24BC-DD3A-4240-8398-D02B28296FE4}"/>
              </a:ext>
            </a:extLst>
          </p:cNvPr>
          <p:cNvSpPr/>
          <p:nvPr/>
        </p:nvSpPr>
        <p:spPr>
          <a:xfrm>
            <a:off x="409375" y="2659209"/>
            <a:ext cx="3583413" cy="414955"/>
          </a:xfrm>
          <a:custGeom>
            <a:avLst/>
            <a:gdLst>
              <a:gd name="connsiteX0" fmla="*/ 0 w 3583413"/>
              <a:gd name="connsiteY0" fmla="*/ 0 h 414955"/>
              <a:gd name="connsiteX1" fmla="*/ 3583413 w 3583413"/>
              <a:gd name="connsiteY1" fmla="*/ 0 h 414955"/>
              <a:gd name="connsiteX2" fmla="*/ 3583413 w 3583413"/>
              <a:gd name="connsiteY2" fmla="*/ 414955 h 414955"/>
              <a:gd name="connsiteX3" fmla="*/ 0 w 3583413"/>
              <a:gd name="connsiteY3" fmla="*/ 414955 h 414955"/>
              <a:gd name="connsiteX4" fmla="*/ 0 w 3583413"/>
              <a:gd name="connsiteY4" fmla="*/ 0 h 41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3413" h="414955">
                <a:moveTo>
                  <a:pt x="0" y="0"/>
                </a:moveTo>
                <a:lnTo>
                  <a:pt x="3583413" y="0"/>
                </a:lnTo>
                <a:lnTo>
                  <a:pt x="3583413" y="414955"/>
                </a:lnTo>
                <a:lnTo>
                  <a:pt x="0" y="41495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1063" tIns="45720" rIns="45720" bIns="45720" numCol="1" spcCol="1270" anchor="ctr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200" kern="1200" dirty="0">
                <a:ea typeface="宋体" charset="-122"/>
              </a:rPr>
              <a:t>What do we do with a block that has just been </a:t>
            </a:r>
            <a:r>
              <a:rPr lang="en-US" altLang="zh-CN" sz="1200" kern="1200" dirty="0">
                <a:solidFill>
                  <a:srgbClr val="C00000"/>
                </a:solidFill>
                <a:ea typeface="宋体" charset="-122"/>
              </a:rPr>
              <a:t>freed</a:t>
            </a:r>
            <a:r>
              <a:rPr lang="en-US" altLang="zh-CN" sz="1200" kern="1200" dirty="0">
                <a:ea typeface="宋体" charset="-122"/>
              </a:rPr>
              <a:t>?</a:t>
            </a:r>
            <a:endParaRPr lang="zh-CN" altLang="en-US" sz="1200" kern="12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80F80AF-BDD8-4D09-9898-6C02A0D85D07}"/>
              </a:ext>
            </a:extLst>
          </p:cNvPr>
          <p:cNvSpPr/>
          <p:nvPr/>
        </p:nvSpPr>
        <p:spPr>
          <a:xfrm>
            <a:off x="265625" y="2599271"/>
            <a:ext cx="290469" cy="435703"/>
          </a:xfrm>
          <a:prstGeom prst="rect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19C40A-63A4-4F0D-80B4-1F76C5D76B31}"/>
              </a:ext>
            </a:extLst>
          </p:cNvPr>
          <p:cNvSpPr/>
          <p:nvPr/>
        </p:nvSpPr>
        <p:spPr>
          <a:xfrm>
            <a:off x="3225389" y="1335703"/>
            <a:ext cx="1241215" cy="238387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Block organization </a:t>
            </a:r>
            <a:endParaRPr lang="zh-CN" altLang="en-US" sz="10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54CBC47-537D-42F5-ADCF-FC603B4075D0}"/>
              </a:ext>
            </a:extLst>
          </p:cNvPr>
          <p:cNvSpPr/>
          <p:nvPr/>
        </p:nvSpPr>
        <p:spPr>
          <a:xfrm>
            <a:off x="3232180" y="1895806"/>
            <a:ext cx="1050004" cy="21331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Placement </a:t>
            </a:r>
            <a:endParaRPr lang="zh-CN" altLang="en-US" sz="10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06CB46-2896-4110-8188-A4CA3339A1AB}"/>
              </a:ext>
            </a:extLst>
          </p:cNvPr>
          <p:cNvSpPr/>
          <p:nvPr/>
        </p:nvSpPr>
        <p:spPr>
          <a:xfrm>
            <a:off x="3273696" y="2395372"/>
            <a:ext cx="852666" cy="21331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Splitting </a:t>
            </a:r>
            <a:endParaRPr lang="zh-CN" altLang="en-US" sz="1000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E5E59B8-C0DC-4117-A03C-860B605C6FE7}"/>
              </a:ext>
            </a:extLst>
          </p:cNvPr>
          <p:cNvSpPr/>
          <p:nvPr/>
        </p:nvSpPr>
        <p:spPr>
          <a:xfrm>
            <a:off x="3273696" y="2987238"/>
            <a:ext cx="852666" cy="21331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 dirty="0"/>
              <a:t>Coalescing </a:t>
            </a:r>
            <a:endParaRPr lang="zh-CN" altLang="en-US" sz="1000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8E89007-9610-434D-9547-9729002BC95D}"/>
              </a:ext>
            </a:extLst>
          </p:cNvPr>
          <p:cNvSpPr/>
          <p:nvPr/>
        </p:nvSpPr>
        <p:spPr>
          <a:xfrm>
            <a:off x="1173181" y="782968"/>
            <a:ext cx="2303979" cy="250382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rgbClr val="990000"/>
                </a:solidFill>
              </a:rPr>
              <a:t>p = (float*)malloc(n*</a:t>
            </a:r>
            <a:r>
              <a:rPr lang="en-US" altLang="zh-CN" sz="1200" dirty="0" err="1">
                <a:solidFill>
                  <a:srgbClr val="990000"/>
                </a:solidFill>
              </a:rPr>
              <a:t>sizeof</a:t>
            </a:r>
            <a:r>
              <a:rPr lang="en-US" altLang="zh-CN" sz="1200" dirty="0">
                <a:solidFill>
                  <a:srgbClr val="990000"/>
                </a:solidFill>
              </a:rPr>
              <a:t>(float));   </a:t>
            </a:r>
            <a:endParaRPr lang="zh-CN" altLang="en-US" sz="120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44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  <p:bldP spid="23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Data representation of </a:t>
            </a: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memory allocation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Bitmap </a:t>
            </a:r>
            <a:r>
              <a:rPr lang="zh-CN" altLang="en-US" sz="1500" dirty="0">
                <a:solidFill>
                  <a:srgbClr val="990000"/>
                </a:solidFill>
                <a:ea typeface="楷体" pitchFamily="49" charset="-122"/>
              </a:rPr>
              <a:t>位图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An array of bits, one per allocation chunk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A68DDB8D-4612-4A5C-AFFB-D37BBDFDE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6" y="1575594"/>
            <a:ext cx="4038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8AD1C55-7B67-4835-9AD2-32E1BA683A65}"/>
              </a:ext>
            </a:extLst>
          </p:cNvPr>
          <p:cNvSpPr txBox="1"/>
          <p:nvPr/>
        </p:nvSpPr>
        <p:spPr>
          <a:xfrm>
            <a:off x="400866" y="1270794"/>
            <a:ext cx="38845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>
                <a:solidFill>
                  <a:srgbClr val="00B050"/>
                </a:solidFill>
              </a:rPr>
              <a:t>Small chunk size | Large chunk size | Allocate K chunks</a:t>
            </a:r>
            <a:endParaRPr lang="zh-CN" altLang="en-US" sz="13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706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Data representation of </a:t>
            </a: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memory allocation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Linked list </a:t>
            </a:r>
            <a:r>
              <a:rPr lang="zh-CN" altLang="en-US" sz="1500" dirty="0">
                <a:solidFill>
                  <a:srgbClr val="990000"/>
                </a:solidFill>
                <a:ea typeface="楷体" pitchFamily="49" charset="-122"/>
              </a:rPr>
              <a:t>链表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Stores </a:t>
            </a:r>
            <a:r>
              <a:rPr lang="en-US" altLang="zh-CN" sz="1400" dirty="0">
                <a:solidFill>
                  <a:srgbClr val="C00000"/>
                </a:solidFill>
                <a:ea typeface="楷体" pitchFamily="49" charset="-122"/>
              </a:rPr>
              <a:t>contiguous regions 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of free or allocated memory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BAA53EAC-3ABF-498D-831B-431E8FACE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04" y="1499394"/>
            <a:ext cx="3561781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3229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Keep track of </a:t>
            </a: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free blocks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Method1: 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Implicit free list </a:t>
            </a:r>
            <a:r>
              <a:rPr lang="zh-CN" altLang="en-US" sz="1500" dirty="0">
                <a:solidFill>
                  <a:srgbClr val="990000"/>
                </a:solidFill>
                <a:ea typeface="楷体" pitchFamily="49" charset="-122"/>
              </a:rPr>
              <a:t>隐式空闲链表</a:t>
            </a:r>
            <a:endParaRPr lang="en-US" altLang="zh-CN" sz="1500" dirty="0">
              <a:solidFill>
                <a:srgbClr val="990000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Using </a:t>
            </a:r>
            <a:r>
              <a:rPr lang="en-US" altLang="zh-CN" sz="1400" dirty="0">
                <a:solidFill>
                  <a:srgbClr val="FF0000"/>
                </a:solidFill>
                <a:ea typeface="楷体" pitchFamily="49" charset="-122"/>
              </a:rPr>
              <a:t>lengths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 to </a:t>
            </a:r>
            <a:r>
              <a:rPr lang="en-US" altLang="zh-CN" sz="1400" dirty="0">
                <a:solidFill>
                  <a:srgbClr val="FF0000"/>
                </a:solidFill>
                <a:ea typeface="楷体" pitchFamily="49" charset="-122"/>
              </a:rPr>
              <a:t>link all blocks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E9037B-978D-4A53-8851-535EC751B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48" y="1423194"/>
            <a:ext cx="4258756" cy="762300"/>
          </a:xfrm>
          <a:prstGeom prst="rect">
            <a:avLst/>
          </a:prstGeom>
        </p:spPr>
      </p:pic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D24391C1-EE38-49B2-84AF-3576D52BAFBD}"/>
              </a:ext>
            </a:extLst>
          </p:cNvPr>
          <p:cNvSpPr/>
          <p:nvPr/>
        </p:nvSpPr>
        <p:spPr>
          <a:xfrm>
            <a:off x="1085056" y="2182146"/>
            <a:ext cx="838200" cy="612648"/>
          </a:xfrm>
          <a:prstGeom prst="wedgeRoundRectCallout">
            <a:avLst>
              <a:gd name="adj1" fmla="val 30432"/>
              <a:gd name="adj2" fmla="val -65993"/>
              <a:gd name="adj3" fmla="val 16667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Allocated or not ?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910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Keep track of free blocks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Method1: 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Implicit free list </a:t>
            </a:r>
            <a:r>
              <a:rPr lang="zh-CN" altLang="en-US" sz="1500" dirty="0">
                <a:solidFill>
                  <a:srgbClr val="990000"/>
                </a:solidFill>
                <a:ea typeface="楷体" pitchFamily="49" charset="-122"/>
              </a:rPr>
              <a:t>隐式空闲链表</a:t>
            </a:r>
            <a:endParaRPr lang="en-US" altLang="zh-CN" sz="1500" dirty="0">
              <a:solidFill>
                <a:srgbClr val="990000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An </a:t>
            </a:r>
            <a:r>
              <a:rPr lang="en-US" altLang="zh-CN" sz="1400" dirty="0">
                <a:solidFill>
                  <a:srgbClr val="FF0000"/>
                </a:solidFill>
                <a:ea typeface="楷体" pitchFamily="49" charset="-122"/>
              </a:rPr>
              <a:t>extra 1 bit 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to identity free or allocated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At </a:t>
            </a:r>
            <a:r>
              <a:rPr lang="en-US" altLang="zh-CN" sz="1400" dirty="0">
                <a:solidFill>
                  <a:srgbClr val="FF0000"/>
                </a:solidFill>
                <a:ea typeface="楷体" pitchFamily="49" charset="-122"/>
              </a:rPr>
              <a:t>low order bit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 of block size 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121901-3E30-48DE-A09F-D32A6AA2D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25" y="1444151"/>
            <a:ext cx="3737402" cy="17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03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Keep track of free blocks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Method1: 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Implicit free list </a:t>
            </a:r>
            <a:r>
              <a:rPr lang="zh-CN" altLang="en-US" sz="1500" dirty="0">
                <a:solidFill>
                  <a:srgbClr val="990000"/>
                </a:solidFill>
                <a:ea typeface="楷体" pitchFamily="49" charset="-122"/>
              </a:rPr>
              <a:t>隐式空闲链表</a:t>
            </a:r>
            <a:endParaRPr lang="en-US" altLang="zh-CN" sz="1500" dirty="0">
              <a:solidFill>
                <a:srgbClr val="990000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Using lengths to link all blocks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95C89B3-29E3-43E7-8F7A-4EFE32620A16}"/>
              </a:ext>
            </a:extLst>
          </p:cNvPr>
          <p:cNvGrpSpPr/>
          <p:nvPr/>
        </p:nvGrpSpPr>
        <p:grpSpPr>
          <a:xfrm>
            <a:off x="18256" y="1270794"/>
            <a:ext cx="4495800" cy="1649217"/>
            <a:chOff x="-160421" y="3084874"/>
            <a:chExt cx="9464842" cy="3407876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A175F660-1D5A-4E4D-9F6A-13CE4D72D7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724" r="-1"/>
            <a:stretch/>
          </p:blipFill>
          <p:spPr bwMode="auto">
            <a:xfrm>
              <a:off x="-160421" y="3084874"/>
              <a:ext cx="9464842" cy="1732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矩形 27">
              <a:extLst>
                <a:ext uri="{FF2B5EF4-FFF2-40B4-BE49-F238E27FC236}">
                  <a16:creationId xmlns:a16="http://schemas.microsoft.com/office/drawing/2014/main" id="{FBFA84A6-E453-4500-BB42-CDC86E9BA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2947" y="4974354"/>
              <a:ext cx="6555956" cy="566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dirty="0">
                  <a:latin typeface="Arial" panose="020B0604020202020204" pitchFamily="34" charset="0"/>
                </a:rPr>
                <a:t>Organizing the heap with an implicit free list.</a:t>
              </a:r>
              <a:endParaRPr lang="zh-CN" altLang="en-US" sz="1200" dirty="0">
                <a:latin typeface="Arial" panose="020B0604020202020204" pitchFamily="34" charset="0"/>
              </a:endParaRPr>
            </a:p>
          </p:txBody>
        </p:sp>
        <p:sp>
          <p:nvSpPr>
            <p:cNvPr id="15" name="矩形 28">
              <a:extLst>
                <a:ext uri="{FF2B5EF4-FFF2-40B4-BE49-F238E27FC236}">
                  <a16:creationId xmlns:a16="http://schemas.microsoft.com/office/drawing/2014/main" id="{CCBE4B34-3BBD-4827-863A-823674E02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2718" y="5925900"/>
              <a:ext cx="3221703" cy="566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dirty="0">
                  <a:solidFill>
                    <a:srgbClr val="FF0000"/>
                  </a:solidFill>
                  <a:latin typeface="Arial" panose="020B0604020202020204" pitchFamily="34" charset="0"/>
                </a:rPr>
                <a:t>Terminating header</a:t>
              </a:r>
              <a:endParaRPr lang="zh-CN" altLang="en-US" sz="12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" name="直接箭头连接符 30">
              <a:extLst>
                <a:ext uri="{FF2B5EF4-FFF2-40B4-BE49-F238E27FC236}">
                  <a16:creationId xmlns:a16="http://schemas.microsoft.com/office/drawing/2014/main" id="{92C04E3C-9C09-4C6F-B41A-2FFFAF48D3A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7037388" y="5108575"/>
              <a:ext cx="1643062" cy="1588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" name="矩形 28">
            <a:extLst>
              <a:ext uri="{FF2B5EF4-FFF2-40B4-BE49-F238E27FC236}">
                <a16:creationId xmlns:a16="http://schemas.microsoft.com/office/drawing/2014/main" id="{A580DD7C-4E5B-407E-AD94-97687D931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56" y="2566194"/>
            <a:ext cx="1752600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</a:rPr>
              <a:t>32bit machine: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</a:rPr>
              <a:t>Word = 4 Byte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</a:rPr>
              <a:t>Double word = 8 Byte</a:t>
            </a:r>
            <a:endParaRPr lang="zh-CN" altLang="en-US" sz="12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599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9.1 Memory management mechanism </a:t>
            </a:r>
            <a:r>
              <a:rPr lang="zh-CN" altLang="en-US" sz="1600" dirty="0">
                <a:solidFill>
                  <a:srgbClr val="990000"/>
                </a:solidFill>
                <a:ea typeface="楷体" pitchFamily="49" charset="-122"/>
              </a:rPr>
              <a:t>内存管理机制</a:t>
            </a:r>
            <a:endParaRPr lang="en-US" altLang="zh-CN" sz="1600" dirty="0">
              <a:solidFill>
                <a:srgbClr val="990000"/>
              </a:solidFill>
              <a:ea typeface="楷体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9.2 Classical GC algorithms 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经典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GC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算法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9.3 Summary 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总结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Garbage Collection </a:t>
            </a:r>
            <a:r>
              <a:rPr lang="zh-CN" altLang="en-US" dirty="0">
                <a:solidFill>
                  <a:srgbClr val="990000"/>
                </a:solidFill>
                <a:latin typeface="+mj-lt"/>
                <a:ea typeface="楷体" pitchFamily="49" charset="-122"/>
              </a:rPr>
              <a:t>垃圾回收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04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  <p:pic>
        <p:nvPicPr>
          <p:cNvPr id="1028" name="Picture 4" descr="https://epo.alicdn.com/image/41u4t70r0ja0.png">
            <a:extLst>
              <a:ext uri="{FF2B5EF4-FFF2-40B4-BE49-F238E27FC236}">
                <a16:creationId xmlns:a16="http://schemas.microsoft.com/office/drawing/2014/main" id="{451D37B3-8039-4E7F-9ECF-F2D6AB7B7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893" y="471927"/>
            <a:ext cx="1838059" cy="286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769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Finding free blocks - Placement policy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9834D85-C417-479A-8034-535BDDBE6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867691"/>
              </p:ext>
            </p:extLst>
          </p:nvPr>
        </p:nvGraphicFramePr>
        <p:xfrm>
          <a:off x="246856" y="813594"/>
          <a:ext cx="1963858" cy="9144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63858">
                  <a:extLst>
                    <a:ext uri="{9D8B030D-6E8A-4147-A177-3AD203B41FA5}">
                      <a16:colId xmlns:a16="http://schemas.microsoft.com/office/drawing/2014/main" val="179730344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 Fit </a:t>
                      </a:r>
                      <a:r>
                        <a:rPr lang="zh-CN" altLang="en-US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首次适应法</a:t>
                      </a:r>
                      <a:endParaRPr lang="zh-CN" altLang="en-US" sz="13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5267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Next Fit </a:t>
                      </a:r>
                      <a:r>
                        <a:rPr lang="zh-CN" altLang="en-US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循环首次适应法</a:t>
                      </a:r>
                      <a:endParaRPr lang="zh-CN" altLang="en-US" sz="13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23495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 Fit </a:t>
                      </a:r>
                      <a:r>
                        <a:rPr lang="zh-CN" altLang="en-US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最佳适应法</a:t>
                      </a:r>
                      <a:endParaRPr lang="zh-CN" altLang="en-US" sz="13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70950"/>
                  </a:ext>
                </a:extLst>
              </a:tr>
            </a:tbl>
          </a:graphicData>
        </a:graphic>
      </p:graphicFrame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8D5EAC6E-AE6C-4207-84A9-1B2B4DA741CA}"/>
              </a:ext>
            </a:extLst>
          </p:cNvPr>
          <p:cNvSpPr/>
          <p:nvPr/>
        </p:nvSpPr>
        <p:spPr>
          <a:xfrm>
            <a:off x="2372809" y="965994"/>
            <a:ext cx="2065047" cy="1295400"/>
          </a:xfrm>
          <a:prstGeom prst="wedgeRoundRectCallout">
            <a:avLst>
              <a:gd name="adj1" fmla="val -59399"/>
              <a:gd name="adj2" fmla="val -49786"/>
              <a:gd name="adj3" fmla="val 16667"/>
            </a:avLst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Search list from beginning, select </a:t>
            </a:r>
            <a:r>
              <a:rPr lang="en-US" altLang="zh-CN" sz="1200" dirty="0">
                <a:solidFill>
                  <a:srgbClr val="FFFF00"/>
                </a:solidFill>
              </a:rPr>
              <a:t>first free block</a:t>
            </a:r>
            <a:r>
              <a:rPr lang="en-US" altLang="zh-CN" sz="1200" dirty="0"/>
              <a:t> that fits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In practice it can cause “</a:t>
            </a:r>
            <a:r>
              <a:rPr lang="en-US" altLang="zh-CN" sz="1200" dirty="0">
                <a:solidFill>
                  <a:srgbClr val="FFFF00"/>
                </a:solidFill>
              </a:rPr>
              <a:t>splinters</a:t>
            </a:r>
            <a:r>
              <a:rPr lang="en-US" altLang="zh-CN" sz="1200" dirty="0"/>
              <a:t>” at the begging of list </a:t>
            </a:r>
            <a:endParaRPr lang="zh-CN" altLang="en-US" sz="12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9B37884-D37F-440D-B3DA-9AF0F6697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56" y="2510696"/>
            <a:ext cx="4258756" cy="762300"/>
          </a:xfrm>
          <a:prstGeom prst="rect">
            <a:avLst/>
          </a:prstGeom>
        </p:spPr>
      </p:pic>
      <p:sp>
        <p:nvSpPr>
          <p:cNvPr id="13" name="矩形 28">
            <a:extLst>
              <a:ext uri="{FF2B5EF4-FFF2-40B4-BE49-F238E27FC236}">
                <a16:creationId xmlns:a16="http://schemas.microsoft.com/office/drawing/2014/main" id="{812B07AF-10A8-4DFD-8EC2-2E987B91A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25" y="1831995"/>
            <a:ext cx="1136720" cy="276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</a:rPr>
              <a:t>P = malloc(3)</a:t>
            </a:r>
            <a:endParaRPr lang="zh-CN" altLang="en-US" sz="12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矩形 28">
            <a:extLst>
              <a:ext uri="{FF2B5EF4-FFF2-40B4-BE49-F238E27FC236}">
                <a16:creationId xmlns:a16="http://schemas.microsoft.com/office/drawing/2014/main" id="{55935A73-8253-43DF-8BAC-D1B27328C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37" y="2197134"/>
            <a:ext cx="1136720" cy="276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</a:rPr>
              <a:t>P = malloc(3)</a:t>
            </a:r>
            <a:endParaRPr lang="zh-CN" altLang="en-US" sz="12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57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Finding free blocks - Placement policy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9834D85-C417-479A-8034-535BDDBE6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14536"/>
              </p:ext>
            </p:extLst>
          </p:nvPr>
        </p:nvGraphicFramePr>
        <p:xfrm>
          <a:off x="246856" y="896244"/>
          <a:ext cx="1963858" cy="9144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63858">
                  <a:extLst>
                    <a:ext uri="{9D8B030D-6E8A-4147-A177-3AD203B41FA5}">
                      <a16:colId xmlns:a16="http://schemas.microsoft.com/office/drawing/2014/main" val="179730344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 Fit </a:t>
                      </a:r>
                      <a:r>
                        <a:rPr lang="zh-CN" altLang="en-US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首次适应法</a:t>
                      </a:r>
                      <a:endParaRPr lang="zh-CN" altLang="en-US" sz="13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5267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Next Fit </a:t>
                      </a:r>
                      <a:r>
                        <a:rPr lang="zh-CN" altLang="en-US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循环首次适应法</a:t>
                      </a:r>
                      <a:endParaRPr lang="zh-CN" altLang="en-US" sz="13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23495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 Fit </a:t>
                      </a:r>
                      <a:r>
                        <a:rPr lang="zh-CN" altLang="en-US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最佳适应法</a:t>
                      </a:r>
                      <a:endParaRPr lang="zh-CN" altLang="en-US" sz="13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70950"/>
                  </a:ext>
                </a:extLst>
              </a:tr>
            </a:tbl>
          </a:graphicData>
        </a:graphic>
      </p:graphicFrame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8D5EAC6E-AE6C-4207-84A9-1B2B4DA741CA}"/>
              </a:ext>
            </a:extLst>
          </p:cNvPr>
          <p:cNvSpPr/>
          <p:nvPr/>
        </p:nvSpPr>
        <p:spPr>
          <a:xfrm>
            <a:off x="2300034" y="943214"/>
            <a:ext cx="2133600" cy="1177765"/>
          </a:xfrm>
          <a:prstGeom prst="wedgeRoundRectCallout">
            <a:avLst>
              <a:gd name="adj1" fmla="val -57674"/>
              <a:gd name="adj2" fmla="val -13142"/>
              <a:gd name="adj3" fmla="val 16667"/>
            </a:avLst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Start from </a:t>
            </a:r>
            <a:r>
              <a:rPr lang="en-US" altLang="zh-CN" sz="1200" dirty="0">
                <a:solidFill>
                  <a:srgbClr val="FFFF00"/>
                </a:solidFill>
              </a:rPr>
              <a:t>end of previous search</a:t>
            </a:r>
            <a:r>
              <a:rPr lang="en-US" altLang="zh-CN" sz="1200" dirty="0"/>
              <a:t>, then like first fit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Research suggests that </a:t>
            </a:r>
            <a:r>
              <a:rPr lang="en-US" altLang="zh-CN" sz="1200" dirty="0">
                <a:solidFill>
                  <a:srgbClr val="FFFF00"/>
                </a:solidFill>
              </a:rPr>
              <a:t>fragmentation is worse </a:t>
            </a:r>
            <a:endParaRPr lang="zh-CN" altLang="en-US" sz="1200" dirty="0">
              <a:solidFill>
                <a:srgbClr val="FFFF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3F529AC-B2AC-43A9-9F06-98735E93F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56" y="2489694"/>
            <a:ext cx="4258756" cy="762300"/>
          </a:xfrm>
          <a:prstGeom prst="rect">
            <a:avLst/>
          </a:prstGeom>
        </p:spPr>
      </p:pic>
      <p:sp>
        <p:nvSpPr>
          <p:cNvPr id="13" name="矩形 28">
            <a:extLst>
              <a:ext uri="{FF2B5EF4-FFF2-40B4-BE49-F238E27FC236}">
                <a16:creationId xmlns:a16="http://schemas.microsoft.com/office/drawing/2014/main" id="{F92AE4B4-3A35-47F0-A19C-A913AE676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25" y="1864350"/>
            <a:ext cx="1136720" cy="276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</a:rPr>
              <a:t>P = malloc(3)</a:t>
            </a:r>
            <a:endParaRPr lang="zh-CN" altLang="en-US" sz="12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矩形 28">
            <a:extLst>
              <a:ext uri="{FF2B5EF4-FFF2-40B4-BE49-F238E27FC236}">
                <a16:creationId xmlns:a16="http://schemas.microsoft.com/office/drawing/2014/main" id="{D2A1660A-8EC2-4248-919E-01825D9CE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25" y="2212995"/>
            <a:ext cx="1136720" cy="276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</a:rPr>
              <a:t>P = malloc(4)</a:t>
            </a:r>
            <a:endParaRPr lang="zh-CN" altLang="en-US" sz="12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343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Finding free blocks - Placement policy 9.9.7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9834D85-C417-479A-8034-535BDDBE6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468394"/>
              </p:ext>
            </p:extLst>
          </p:nvPr>
        </p:nvGraphicFramePr>
        <p:xfrm>
          <a:off x="246856" y="928286"/>
          <a:ext cx="1963858" cy="9144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63858">
                  <a:extLst>
                    <a:ext uri="{9D8B030D-6E8A-4147-A177-3AD203B41FA5}">
                      <a16:colId xmlns:a16="http://schemas.microsoft.com/office/drawing/2014/main" val="179730344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 Fit </a:t>
                      </a:r>
                      <a:r>
                        <a:rPr lang="zh-CN" altLang="en-US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首次适应法</a:t>
                      </a:r>
                      <a:endParaRPr lang="zh-CN" altLang="en-US" sz="13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5267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Next Fit </a:t>
                      </a:r>
                      <a:r>
                        <a:rPr lang="zh-CN" altLang="en-US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循环首次适应法</a:t>
                      </a:r>
                      <a:endParaRPr lang="zh-CN" altLang="en-US" sz="13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23495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 Fit </a:t>
                      </a:r>
                      <a:r>
                        <a:rPr lang="zh-CN" altLang="en-US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最佳适应法</a:t>
                      </a:r>
                      <a:endParaRPr lang="zh-CN" altLang="en-US" sz="13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70950"/>
                  </a:ext>
                </a:extLst>
              </a:tr>
            </a:tbl>
          </a:graphicData>
        </a:graphic>
      </p:graphicFrame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8D5EAC6E-AE6C-4207-84A9-1B2B4DA741CA}"/>
              </a:ext>
            </a:extLst>
          </p:cNvPr>
          <p:cNvSpPr/>
          <p:nvPr/>
        </p:nvSpPr>
        <p:spPr>
          <a:xfrm>
            <a:off x="2300034" y="1042194"/>
            <a:ext cx="2133600" cy="1355564"/>
          </a:xfrm>
          <a:prstGeom prst="wedgeRoundRectCallout">
            <a:avLst>
              <a:gd name="adj1" fmla="val -59742"/>
              <a:gd name="adj2" fmla="val 1834"/>
              <a:gd name="adj3" fmla="val 16667"/>
            </a:avLst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Search the list, select free block with </a:t>
            </a:r>
            <a:r>
              <a:rPr lang="en-US" altLang="zh-CN" sz="1200" dirty="0">
                <a:solidFill>
                  <a:srgbClr val="FFFF00"/>
                </a:solidFill>
              </a:rPr>
              <a:t>closest size</a:t>
            </a:r>
            <a:r>
              <a:rPr lang="en-US" altLang="zh-CN" sz="1200" dirty="0"/>
              <a:t> that fits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Keep </a:t>
            </a:r>
            <a:r>
              <a:rPr lang="en-US" altLang="zh-CN" sz="1200" dirty="0">
                <a:solidFill>
                  <a:srgbClr val="FFFF00"/>
                </a:solidFill>
              </a:rPr>
              <a:t>fragments small</a:t>
            </a:r>
            <a:r>
              <a:rPr lang="en-US" altLang="zh-CN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Will typically run </a:t>
            </a:r>
            <a:r>
              <a:rPr lang="en-US" altLang="zh-CN" sz="1200" dirty="0">
                <a:solidFill>
                  <a:srgbClr val="FFFF00"/>
                </a:solidFill>
              </a:rPr>
              <a:t>slower</a:t>
            </a:r>
            <a:r>
              <a:rPr lang="en-US" altLang="zh-CN" sz="1200" dirty="0"/>
              <a:t> than first-fit </a:t>
            </a:r>
            <a:endParaRPr lang="zh-CN" altLang="en-US" sz="12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EABDB43-5EE3-4FA2-A5C7-1C8DDF8CB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56" y="2510696"/>
            <a:ext cx="4258756" cy="762300"/>
          </a:xfrm>
          <a:prstGeom prst="rect">
            <a:avLst/>
          </a:prstGeom>
        </p:spPr>
      </p:pic>
      <p:sp>
        <p:nvSpPr>
          <p:cNvPr id="14" name="矩形 28">
            <a:extLst>
              <a:ext uri="{FF2B5EF4-FFF2-40B4-BE49-F238E27FC236}">
                <a16:creationId xmlns:a16="http://schemas.microsoft.com/office/drawing/2014/main" id="{72B67F4C-2FA4-43C4-BF35-925E03A6F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25" y="2032794"/>
            <a:ext cx="1136720" cy="276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</a:rPr>
              <a:t>P = malloc(5)</a:t>
            </a:r>
            <a:endParaRPr lang="zh-CN" altLang="en-US" sz="12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289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Keep track of free blocks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Method1: 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Implicit free list </a:t>
            </a:r>
            <a:r>
              <a:rPr lang="zh-CN" altLang="en-US" sz="1500" dirty="0">
                <a:solidFill>
                  <a:srgbClr val="990000"/>
                </a:solidFill>
                <a:ea typeface="楷体" pitchFamily="49" charset="-122"/>
              </a:rPr>
              <a:t>隐式空闲链表</a:t>
            </a:r>
            <a:endParaRPr lang="en-US" altLang="zh-CN" sz="1500" dirty="0">
              <a:solidFill>
                <a:srgbClr val="990000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Links all blocks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D00DBD9-18BB-4205-8A2D-FA6A570EA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88" y="1016572"/>
            <a:ext cx="3048000" cy="215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2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Allocating in free block - Splitting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F68EF46-25FA-4B8E-B2C7-9DAC8D73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83" y="1903930"/>
            <a:ext cx="4160252" cy="797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7">
            <a:extLst>
              <a:ext uri="{FF2B5EF4-FFF2-40B4-BE49-F238E27FC236}">
                <a16:creationId xmlns:a16="http://schemas.microsoft.com/office/drawing/2014/main" id="{12F091D7-F3C7-4F46-B19C-5255FB6E7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59" y="2870994"/>
            <a:ext cx="45737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latin typeface="Arial" panose="020B0604020202020204" pitchFamily="34" charset="0"/>
              </a:rPr>
              <a:t>Splitting a free block to satisfy a three-word allocation request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DE6B31D-10DB-4740-856C-6EA3633AB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6" y="833463"/>
            <a:ext cx="4150958" cy="103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6">
            <a:extLst>
              <a:ext uri="{FF2B5EF4-FFF2-40B4-BE49-F238E27FC236}">
                <a16:creationId xmlns:a16="http://schemas.microsoft.com/office/drawing/2014/main" id="{CB5ABD03-CD12-4732-B7C9-61CEF96B0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8456" y="813594"/>
            <a:ext cx="1320301" cy="1895996"/>
          </a:xfrm>
          <a:prstGeom prst="rect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976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Allocating in free block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AAE6C6-6A89-46CC-8F51-E4509B5F9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" t="77645" r="54960" b="8848"/>
          <a:stretch/>
        </p:blipFill>
        <p:spPr>
          <a:xfrm>
            <a:off x="786834" y="1458764"/>
            <a:ext cx="2929971" cy="4986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70949EF-2730-4F1A-845D-BA6FE1516E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" t="38242" r="54960" b="49104"/>
          <a:stretch/>
        </p:blipFill>
        <p:spPr>
          <a:xfrm>
            <a:off x="780256" y="965994"/>
            <a:ext cx="2895600" cy="4616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5E8B6E-6084-47CF-A835-02D581196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3" t="50051" r="51653" b="29424"/>
          <a:stretch/>
        </p:blipFill>
        <p:spPr>
          <a:xfrm>
            <a:off x="844485" y="2251971"/>
            <a:ext cx="2918881" cy="7548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024E7E6-D69E-447A-8E0C-4EC61E1CE365}"/>
              </a:ext>
            </a:extLst>
          </p:cNvPr>
          <p:cNvSpPr txBox="1"/>
          <p:nvPr/>
        </p:nvSpPr>
        <p:spPr>
          <a:xfrm>
            <a:off x="2456656" y="1294570"/>
            <a:ext cx="2391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p</a:t>
            </a:r>
            <a:endParaRPr lang="zh-CN" altLang="en-US" sz="800" b="1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CED5EE6-02F4-4F0E-A4F9-7290CAEDBB22}"/>
              </a:ext>
            </a:extLst>
          </p:cNvPr>
          <p:cNvCxnSpPr/>
          <p:nvPr/>
        </p:nvCxnSpPr>
        <p:spPr>
          <a:xfrm>
            <a:off x="246856" y="2094727"/>
            <a:ext cx="41148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1A833FFC-E3E7-4DCD-86B8-D0362FD5048F}"/>
              </a:ext>
            </a:extLst>
          </p:cNvPr>
          <p:cNvSpPr/>
          <p:nvPr/>
        </p:nvSpPr>
        <p:spPr>
          <a:xfrm>
            <a:off x="2456656" y="2177070"/>
            <a:ext cx="304800" cy="193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427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No existing free blocks fit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Asks the kernel for 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additional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heap memory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rgbClr val="990000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rgbClr val="990000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rgbClr val="990000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Merging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adjacent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free blocks to yield larger free blocks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E4631E4-D998-4C2A-A859-AE9D986C4B74}"/>
              </a:ext>
            </a:extLst>
          </p:cNvPr>
          <p:cNvGrpSpPr/>
          <p:nvPr/>
        </p:nvGrpSpPr>
        <p:grpSpPr>
          <a:xfrm>
            <a:off x="475456" y="2323531"/>
            <a:ext cx="3195841" cy="692036"/>
            <a:chOff x="480015" y="1294305"/>
            <a:chExt cx="3762255" cy="81468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A8326F9-1255-469C-A53D-9823EE9F2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50" t="35880" r="5750" b="49606"/>
            <a:stretch/>
          </p:blipFill>
          <p:spPr>
            <a:xfrm>
              <a:off x="480015" y="1644431"/>
              <a:ext cx="3762255" cy="464563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8054194-28B3-4E28-A5D4-6252390E5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75" t="72538" r="7500" b="15664"/>
            <a:stretch/>
          </p:blipFill>
          <p:spPr>
            <a:xfrm>
              <a:off x="485720" y="1294305"/>
              <a:ext cx="3683163" cy="378647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55F16954-5FEB-4C94-B431-6B81D32E2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5880" r="5750" b="49606"/>
          <a:stretch/>
        </p:blipFill>
        <p:spPr>
          <a:xfrm>
            <a:off x="343484" y="1084562"/>
            <a:ext cx="3195841" cy="394622"/>
          </a:xfrm>
          <a:prstGeom prst="rect">
            <a:avLst/>
          </a:prstGeom>
        </p:spPr>
      </p:pic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F2A795A8-3E09-47D0-B8B3-7C2F39930B8D}"/>
              </a:ext>
            </a:extLst>
          </p:cNvPr>
          <p:cNvSpPr/>
          <p:nvPr/>
        </p:nvSpPr>
        <p:spPr>
          <a:xfrm>
            <a:off x="3636455" y="1084562"/>
            <a:ext cx="858101" cy="350126"/>
          </a:xfrm>
          <a:prstGeom prst="wedgeRoundRectCallout">
            <a:avLst>
              <a:gd name="adj1" fmla="val -63867"/>
              <a:gd name="adj2" fmla="val 36552"/>
              <a:gd name="adj3" fmla="val 16667"/>
            </a:avLst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ASK FOR MORE </a:t>
            </a:r>
            <a:endParaRPr lang="zh-CN" altLang="en-US" sz="1200" dirty="0"/>
          </a:p>
        </p:txBody>
      </p:sp>
      <p:sp>
        <p:nvSpPr>
          <p:cNvPr id="17" name="对话气泡: 圆角矩形 16">
            <a:extLst>
              <a:ext uri="{FF2B5EF4-FFF2-40B4-BE49-F238E27FC236}">
                <a16:creationId xmlns:a16="http://schemas.microsoft.com/office/drawing/2014/main" id="{E0057362-74C9-49F7-B8AC-AA48A123BE10}"/>
              </a:ext>
            </a:extLst>
          </p:cNvPr>
          <p:cNvSpPr/>
          <p:nvPr/>
        </p:nvSpPr>
        <p:spPr>
          <a:xfrm>
            <a:off x="2761456" y="1989714"/>
            <a:ext cx="1535976" cy="271680"/>
          </a:xfrm>
          <a:prstGeom prst="wedgeRoundRectCallout">
            <a:avLst>
              <a:gd name="adj1" fmla="val -63795"/>
              <a:gd name="adj2" fmla="val 61422"/>
              <a:gd name="adj3" fmla="val 16667"/>
            </a:avLst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False fragmentation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17755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C00000"/>
                </a:solidFill>
                <a:ea typeface="楷体" pitchFamily="49" charset="-122"/>
              </a:rPr>
              <a:t>Coalescing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when deallocation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</a:rPr>
              <a:t>Coalescing – To combine two or more nodes into one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Immediate coalescing </a:t>
            </a:r>
            <a:r>
              <a:rPr lang="zh-CN" altLang="en-US" sz="1400" dirty="0">
                <a:solidFill>
                  <a:schemeClr val="tx1"/>
                </a:solidFill>
                <a:ea typeface="楷体" pitchFamily="49" charset="-122"/>
              </a:rPr>
              <a:t>立即合并</a:t>
            </a: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8AABAB66-41C8-4CA6-8CC5-C2593C18B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9951"/>
          <a:stretch/>
        </p:blipFill>
        <p:spPr bwMode="auto">
          <a:xfrm>
            <a:off x="780256" y="1851584"/>
            <a:ext cx="3183483" cy="105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63ED28E-9BD9-4DF2-B6CE-743D878D6B14}"/>
              </a:ext>
            </a:extLst>
          </p:cNvPr>
          <p:cNvSpPr/>
          <p:nvPr/>
        </p:nvSpPr>
        <p:spPr>
          <a:xfrm>
            <a:off x="1466056" y="1511806"/>
            <a:ext cx="2301875" cy="2923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300" dirty="0">
                <a:solidFill>
                  <a:srgbClr val="990000"/>
                </a:solidFill>
                <a:ea typeface="楷体" pitchFamily="49" charset="-122"/>
              </a:rPr>
              <a:t>When a block is freed </a:t>
            </a:r>
          </a:p>
        </p:txBody>
      </p:sp>
    </p:spTree>
    <p:extLst>
      <p:ext uri="{BB962C8B-B14F-4D97-AF65-F5344CB8AC3E}">
        <p14:creationId xmlns:p14="http://schemas.microsoft.com/office/powerpoint/2010/main" val="3640959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C00000"/>
                </a:solidFill>
                <a:ea typeface="楷体" pitchFamily="49" charset="-122"/>
              </a:rPr>
              <a:t>Coalescing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when deallocation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</a:rPr>
              <a:t>Coalescing – To combine two or more nodes into one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Deferred coalescing </a:t>
            </a:r>
            <a:r>
              <a:rPr lang="zh-CN" altLang="en-US" sz="1400" dirty="0">
                <a:solidFill>
                  <a:schemeClr val="tx1"/>
                </a:solidFill>
                <a:ea typeface="楷体" pitchFamily="49" charset="-122"/>
              </a:rPr>
              <a:t>推迟合并</a:t>
            </a: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51F3C2-29CC-4DF2-9672-92980287493F}"/>
              </a:ext>
            </a:extLst>
          </p:cNvPr>
          <p:cNvSpPr txBox="1"/>
          <p:nvPr/>
        </p:nvSpPr>
        <p:spPr>
          <a:xfrm>
            <a:off x="147484" y="1575594"/>
            <a:ext cx="44610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>
                <a:solidFill>
                  <a:srgbClr val="990000"/>
                </a:solidFill>
                <a:ea typeface="楷体" pitchFamily="49" charset="-122"/>
              </a:rPr>
              <a:t>Fast allocators often opt for some form of deferred coalescing 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1E164F5-84A5-4D33-808E-EA17A0ABD807}"/>
              </a:ext>
            </a:extLst>
          </p:cNvPr>
          <p:cNvGrpSpPr/>
          <p:nvPr/>
        </p:nvGrpSpPr>
        <p:grpSpPr>
          <a:xfrm>
            <a:off x="786256" y="1980609"/>
            <a:ext cx="3183484" cy="1118985"/>
            <a:chOff x="2532855" y="1069377"/>
            <a:chExt cx="3183484" cy="1118985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09B80969-6928-4AF1-8E60-4568C1FECC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396"/>
            <a:stretch/>
          </p:blipFill>
          <p:spPr bwMode="auto">
            <a:xfrm>
              <a:off x="2532856" y="1069377"/>
              <a:ext cx="3183483" cy="522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6A3FD6B1-FB56-416D-9DA0-0A9DC98CE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96254" y="1346687"/>
              <a:ext cx="0" cy="17175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98252633-A4BA-4511-8E64-7F827415C6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00" b="19952"/>
            <a:stretch/>
          </p:blipFill>
          <p:spPr bwMode="auto">
            <a:xfrm>
              <a:off x="2532855" y="1576964"/>
              <a:ext cx="3183483" cy="350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EC2AF1B7-47B8-42E0-A02F-1BC26EEF5B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00" b="19952"/>
            <a:stretch/>
          </p:blipFill>
          <p:spPr bwMode="auto">
            <a:xfrm>
              <a:off x="2532855" y="1838236"/>
              <a:ext cx="3183483" cy="350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18343D0C-4CC3-4D82-85F6-F23FE7BA03FF}"/>
                </a:ext>
              </a:extLst>
            </p:cNvPr>
            <p:cNvCxnSpPr>
              <a:cxnSpLocks/>
            </p:cNvCxnSpPr>
            <p:nvPr/>
          </p:nvCxnSpPr>
          <p:spPr>
            <a:xfrm>
              <a:off x="5196254" y="1624257"/>
              <a:ext cx="0" cy="17175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1C8BFC7-07F7-4607-9710-F256460519DE}"/>
                </a:ext>
              </a:extLst>
            </p:cNvPr>
            <p:cNvCxnSpPr>
              <a:cxnSpLocks/>
            </p:cNvCxnSpPr>
            <p:nvPr/>
          </p:nvCxnSpPr>
          <p:spPr>
            <a:xfrm>
              <a:off x="4856959" y="1628959"/>
              <a:ext cx="0" cy="17175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313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Dynamic memory allocation </a:t>
            </a:r>
            <a:r>
              <a:rPr lang="zh-CN" altLang="en-US" sz="1600" dirty="0">
                <a:solidFill>
                  <a:srgbClr val="C00000"/>
                </a:solidFill>
                <a:ea typeface="楷体" pitchFamily="49" charset="-122"/>
              </a:rPr>
              <a:t>动态内存分配</a:t>
            </a:r>
            <a:endParaRPr lang="en-US" altLang="zh-CN" sz="1600" dirty="0">
              <a:solidFill>
                <a:srgbClr val="C00000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Malloc package: C standard library allocator 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8B2AFE59-C604-4488-91AA-44F318CB3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26" y="1042194"/>
            <a:ext cx="4495800" cy="2123658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b="1" dirty="0">
                <a:solidFill>
                  <a:srgbClr val="FFFF00"/>
                </a:solidFill>
                <a:latin typeface="Tahoma" panose="020B0604030504040204" pitchFamily="34" charset="0"/>
              </a:rPr>
              <a:t>#include &lt;</a:t>
            </a:r>
            <a:r>
              <a:rPr lang="en-US" altLang="zh-CN" sz="1200" b="1" dirty="0" err="1">
                <a:solidFill>
                  <a:srgbClr val="FFFF00"/>
                </a:solidFill>
                <a:latin typeface="Tahoma" panose="020B0604030504040204" pitchFamily="34" charset="0"/>
              </a:rPr>
              <a:t>stdlib.h</a:t>
            </a:r>
            <a:r>
              <a:rPr lang="en-US" altLang="zh-CN" sz="1200" b="1" dirty="0">
                <a:solidFill>
                  <a:srgbClr val="FFFF00"/>
                </a:solidFill>
                <a:latin typeface="Tahoma" panose="020B0604030504040204" pitchFamily="34" charset="0"/>
              </a:rPr>
              <a:t>&gt;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1200" b="1" dirty="0">
              <a:solidFill>
                <a:srgbClr val="FFFF00"/>
              </a:solidFill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</a:rPr>
              <a:t>// Successful: returns a pointer to memory block of size byte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</a:rPr>
              <a:t>// Failed: returns NULL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b="1" dirty="0">
                <a:solidFill>
                  <a:srgbClr val="FFFF00"/>
                </a:solidFill>
                <a:latin typeface="Tahoma" panose="020B0604030504040204" pitchFamily="34" charset="0"/>
              </a:rPr>
              <a:t>void *malloc(</a:t>
            </a:r>
            <a:r>
              <a:rPr lang="en-US" altLang="zh-CN" sz="1200" b="1" dirty="0" err="1">
                <a:solidFill>
                  <a:srgbClr val="FFFF00"/>
                </a:solidFill>
                <a:latin typeface="Tahoma" panose="020B0604030504040204" pitchFamily="34" charset="0"/>
              </a:rPr>
              <a:t>size_t</a:t>
            </a:r>
            <a:r>
              <a:rPr lang="en-US" altLang="zh-CN" sz="1200" b="1" dirty="0">
                <a:solidFill>
                  <a:srgbClr val="FFFF00"/>
                </a:solidFill>
                <a:latin typeface="Tahoma" panose="020B0604030504040204" pitchFamily="34" charset="0"/>
              </a:rPr>
              <a:t> size)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1200" b="1" dirty="0">
              <a:solidFill>
                <a:srgbClr val="FFFF00"/>
              </a:solidFill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</a:rPr>
              <a:t>// Changes the size of p and returns pointer to a new block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b="1" dirty="0">
                <a:solidFill>
                  <a:srgbClr val="FFFF00"/>
                </a:solidFill>
                <a:latin typeface="Tahoma" panose="020B0604030504040204" pitchFamily="34" charset="0"/>
              </a:rPr>
              <a:t>void *</a:t>
            </a:r>
            <a:r>
              <a:rPr lang="en-US" altLang="zh-CN" sz="1200" b="1" dirty="0" err="1">
                <a:solidFill>
                  <a:srgbClr val="FFFF00"/>
                </a:solidFill>
                <a:latin typeface="Tahoma" panose="020B0604030504040204" pitchFamily="34" charset="0"/>
              </a:rPr>
              <a:t>realloc</a:t>
            </a:r>
            <a:r>
              <a:rPr lang="en-US" altLang="zh-CN" sz="1200" b="1" dirty="0">
                <a:solidFill>
                  <a:srgbClr val="FFFF00"/>
                </a:solidFill>
                <a:latin typeface="Tahoma" panose="020B0604030504040204" pitchFamily="34" charset="0"/>
              </a:rPr>
              <a:t>(void *p, </a:t>
            </a:r>
            <a:r>
              <a:rPr lang="en-US" altLang="zh-CN" sz="1200" b="1" dirty="0" err="1">
                <a:solidFill>
                  <a:srgbClr val="FFFF00"/>
                </a:solidFill>
                <a:latin typeface="Tahoma" panose="020B0604030504040204" pitchFamily="34" charset="0"/>
              </a:rPr>
              <a:t>size_t</a:t>
            </a:r>
            <a:r>
              <a:rPr lang="en-US" altLang="zh-CN" sz="1200" b="1" dirty="0">
                <a:solidFill>
                  <a:srgbClr val="FFFF00"/>
                </a:solidFill>
                <a:latin typeface="Tahoma" panose="020B0604030504040204" pitchFamily="34" charset="0"/>
              </a:rPr>
              <a:t> size)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1200" b="1" dirty="0">
              <a:solidFill>
                <a:srgbClr val="FFFF00"/>
              </a:solidFill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</a:rPr>
              <a:t>// Returns the block pointed at p to pool of available memory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b="1" dirty="0">
                <a:solidFill>
                  <a:srgbClr val="FFFF00"/>
                </a:solidFill>
                <a:latin typeface="Tahoma" panose="020B0604030504040204" pitchFamily="34" charset="0"/>
              </a:rPr>
              <a:t>void free(void *p)</a:t>
            </a:r>
          </a:p>
        </p:txBody>
      </p:sp>
    </p:spTree>
    <p:extLst>
      <p:ext uri="{BB962C8B-B14F-4D97-AF65-F5344CB8AC3E}">
        <p14:creationId xmlns:p14="http://schemas.microsoft.com/office/powerpoint/2010/main" val="1902306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How to do coalescing with previous free block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2CF93AA-4FAB-4E1C-8F71-67607AFE48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5" t="72538" r="7500" b="15664"/>
          <a:stretch/>
        </p:blipFill>
        <p:spPr>
          <a:xfrm>
            <a:off x="780256" y="1107766"/>
            <a:ext cx="3128656" cy="32164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57C121A-B11F-4F73-9FA3-5295456E11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35880" r="5750" b="49606"/>
          <a:stretch/>
        </p:blipFill>
        <p:spPr>
          <a:xfrm>
            <a:off x="780256" y="1457892"/>
            <a:ext cx="3195841" cy="394622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1AFFDD0-0AC8-4C6C-A6A9-62C69248A6B0}"/>
              </a:ext>
            </a:extLst>
          </p:cNvPr>
          <p:cNvCxnSpPr/>
          <p:nvPr/>
        </p:nvCxnSpPr>
        <p:spPr>
          <a:xfrm>
            <a:off x="1862699" y="889794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DC5C12F-8345-4977-9777-B1BF02E25926}"/>
              </a:ext>
            </a:extLst>
          </p:cNvPr>
          <p:cNvCxnSpPr/>
          <p:nvPr/>
        </p:nvCxnSpPr>
        <p:spPr>
          <a:xfrm>
            <a:off x="2478877" y="889794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1B4F2213-FA28-46C1-8A4B-41EB25EBB7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0" t="35303" r="43386" b="44121"/>
          <a:stretch/>
        </p:blipFill>
        <p:spPr>
          <a:xfrm>
            <a:off x="657913" y="2286039"/>
            <a:ext cx="3347952" cy="71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16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Coalescing with boundary tags [Knuth1973]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带边界标记的合并技术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8BB0EA-9B5E-433C-A151-5BCCB161D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9" t="76471" r="58268" b="11721"/>
          <a:stretch/>
        </p:blipFill>
        <p:spPr>
          <a:xfrm>
            <a:off x="690017" y="2660320"/>
            <a:ext cx="3107094" cy="5200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B486697-71A3-4B2E-BD81-DA6CD1417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40" t="65804" r="44035" b="7740"/>
          <a:stretch/>
        </p:blipFill>
        <p:spPr>
          <a:xfrm>
            <a:off x="4056857" y="2644723"/>
            <a:ext cx="535746" cy="6858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AFEBA2C-B601-4C2F-BA64-E387A222DBD6}"/>
              </a:ext>
            </a:extLst>
          </p:cNvPr>
          <p:cNvGrpSpPr/>
          <p:nvPr/>
        </p:nvGrpSpPr>
        <p:grpSpPr>
          <a:xfrm>
            <a:off x="627856" y="1067770"/>
            <a:ext cx="3276600" cy="1460245"/>
            <a:chOff x="2797719" y="978988"/>
            <a:chExt cx="2325937" cy="977606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8836A4B-D64D-47BF-8F7C-9EFC7A8532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421" t="41181" r="51605" b="24046"/>
            <a:stretch/>
          </p:blipFill>
          <p:spPr>
            <a:xfrm>
              <a:off x="2797719" y="978988"/>
              <a:ext cx="2249737" cy="90140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B674888-92C5-431B-807F-61269DAF53A6}"/>
                </a:ext>
              </a:extLst>
            </p:cNvPr>
            <p:cNvSpPr/>
            <p:nvPr/>
          </p:nvSpPr>
          <p:spPr>
            <a:xfrm>
              <a:off x="4742656" y="1575594"/>
              <a:ext cx="3810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41">
            <a:extLst>
              <a:ext uri="{FF2B5EF4-FFF2-40B4-BE49-F238E27FC236}">
                <a16:creationId xmlns:a16="http://schemas.microsoft.com/office/drawing/2014/main" id="{20EF5715-397B-434B-833C-3F2F44582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452" y="2365395"/>
            <a:ext cx="37338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00FF"/>
                </a:solidFill>
                <a:latin typeface="Arial" panose="020B0604020202020204" pitchFamily="34" charset="0"/>
              </a:rPr>
              <a:t>Replicate size at the bottom of free blocks</a:t>
            </a:r>
            <a:endParaRPr lang="zh-CN" altLang="en-US" sz="12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225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Coalescing with boundary tags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Case 1: Both adjacent blocks are allocated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5F6727-F759-4370-83F1-421A6CEC6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16" t="35303" r="56614" b="29424"/>
          <a:stretch/>
        </p:blipFill>
        <p:spPr>
          <a:xfrm>
            <a:off x="970426" y="1370857"/>
            <a:ext cx="2667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52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Coalescing with boundary tags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Case 2: Update header o current and footer of the next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9DD74D-20B4-407A-BA12-43BCD70BA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57" t="32363" r="56614" b="32363"/>
          <a:stretch/>
        </p:blipFill>
        <p:spPr>
          <a:xfrm>
            <a:off x="960016" y="1499394"/>
            <a:ext cx="2687958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05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Coalescing with boundary tags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Case 3: Update header of previous block and footer of current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950573-1D87-4F67-961F-4B714E21F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57" t="32363" r="56614" b="32363"/>
          <a:stretch/>
        </p:blipFill>
        <p:spPr>
          <a:xfrm>
            <a:off x="1085056" y="1575594"/>
            <a:ext cx="255996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58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Coalescing with boundary tags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Case 4: Update header of previous and footer of next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3645B0-2191-4FE1-865F-842BFCBF2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17" t="32363" r="58267" b="33113"/>
          <a:stretch/>
        </p:blipFill>
        <p:spPr>
          <a:xfrm>
            <a:off x="1037101" y="1499394"/>
            <a:ext cx="2588738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26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Keep track of free blocks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Method2: 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Explicit free list </a:t>
            </a:r>
            <a:r>
              <a:rPr lang="zh-CN" altLang="en-US" sz="1500" dirty="0">
                <a:solidFill>
                  <a:srgbClr val="990000"/>
                </a:solidFill>
                <a:ea typeface="楷体" pitchFamily="49" charset="-122"/>
              </a:rPr>
              <a:t>显式空闲链表</a:t>
            </a:r>
            <a:endParaRPr lang="en-US" altLang="zh-CN" sz="1500" dirty="0">
              <a:solidFill>
                <a:srgbClr val="990000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Using pointers within free blocks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Typically doubly linked </a:t>
            </a:r>
            <a:endParaRPr lang="zh-CN" altLang="en-US" sz="1400" dirty="0">
              <a:solidFill>
                <a:schemeClr val="tx1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D3790DC5-A04D-40B7-8904-8181E3F2A23E}"/>
              </a:ext>
            </a:extLst>
          </p:cNvPr>
          <p:cNvGrpSpPr>
            <a:grpSpLocks/>
          </p:cNvGrpSpPr>
          <p:nvPr/>
        </p:nvGrpSpPr>
        <p:grpSpPr bwMode="auto">
          <a:xfrm>
            <a:off x="637584" y="1371846"/>
            <a:ext cx="3332821" cy="405003"/>
            <a:chOff x="0" y="118"/>
            <a:chExt cx="3264" cy="282"/>
          </a:xfrm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F11E7E65-D1E1-4B64-8C10-44BC6EE28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08"/>
              <a:ext cx="192" cy="1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latin typeface="Helvetica" panose="020B0604020202020204" pitchFamily="34" charset="0"/>
                </a:rPr>
                <a:t>5</a:t>
              </a:r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1062FA6F-16CC-4BAC-B2CE-E83413046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208"/>
              <a:ext cx="192" cy="1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69D1B9BD-4F27-49EC-854F-4308F3D45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08"/>
              <a:ext cx="192" cy="1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9402A895-5285-42DC-A535-603330E4E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08"/>
              <a:ext cx="192" cy="1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A18CB375-9149-459F-8C12-91E1FA2A3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08"/>
              <a:ext cx="192" cy="1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0F078ED9-AD26-4EA0-9868-28BCE5E39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08"/>
              <a:ext cx="192" cy="192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latin typeface="Helvetica" panose="020B0604020202020204" pitchFamily="34" charset="0"/>
                </a:rPr>
                <a:t>4</a:t>
              </a:r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ED2C742C-D125-4204-BBD2-6CAF2E30C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08"/>
              <a:ext cx="192" cy="192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632BEA6D-F4F0-44E7-8BFB-A06ECDCF7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08"/>
              <a:ext cx="192" cy="192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2" name="Rectangle 13">
              <a:extLst>
                <a:ext uri="{FF2B5EF4-FFF2-40B4-BE49-F238E27FC236}">
                  <a16:creationId xmlns:a16="http://schemas.microsoft.com/office/drawing/2014/main" id="{0034706D-C519-4C66-9F4C-97CD7B582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08"/>
              <a:ext cx="192" cy="192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" name="Rectangle 14">
              <a:extLst>
                <a:ext uri="{FF2B5EF4-FFF2-40B4-BE49-F238E27FC236}">
                  <a16:creationId xmlns:a16="http://schemas.microsoft.com/office/drawing/2014/main" id="{D6CED912-798F-4972-9F99-55D46038D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08"/>
              <a:ext cx="192" cy="1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ECC2DA6B-22E8-489E-8812-202151396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08"/>
              <a:ext cx="192" cy="1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5" name="Rectangle 16">
              <a:extLst>
                <a:ext uri="{FF2B5EF4-FFF2-40B4-BE49-F238E27FC236}">
                  <a16:creationId xmlns:a16="http://schemas.microsoft.com/office/drawing/2014/main" id="{80B1C7BB-D80B-4C2F-BC4B-2B22F4030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08"/>
              <a:ext cx="192" cy="1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9B6F6D7F-A37C-4075-8365-1BBE329DB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08"/>
              <a:ext cx="192" cy="1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7" name="Rectangle 18">
              <a:extLst>
                <a:ext uri="{FF2B5EF4-FFF2-40B4-BE49-F238E27FC236}">
                  <a16:creationId xmlns:a16="http://schemas.microsoft.com/office/drawing/2014/main" id="{401BB1EC-245E-4ADC-8F68-4CA1155B7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08"/>
              <a:ext cx="192" cy="1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8" name="Rectangle 19">
              <a:extLst>
                <a:ext uri="{FF2B5EF4-FFF2-40B4-BE49-F238E27FC236}">
                  <a16:creationId xmlns:a16="http://schemas.microsoft.com/office/drawing/2014/main" id="{52E17B5D-F7BA-42E6-B221-6EA184B36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08"/>
              <a:ext cx="192" cy="192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latin typeface="Helvetica" panose="020B0604020202020204" pitchFamily="34" charset="0"/>
                </a:rPr>
                <a:t>2</a:t>
              </a:r>
            </a:p>
          </p:txBody>
        </p:sp>
        <p:sp>
          <p:nvSpPr>
            <p:cNvPr id="29" name="Rectangle 20">
              <a:extLst>
                <a:ext uri="{FF2B5EF4-FFF2-40B4-BE49-F238E27FC236}">
                  <a16:creationId xmlns:a16="http://schemas.microsoft.com/office/drawing/2014/main" id="{8D60C10F-0D2B-42A4-8C9D-6127B898E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08"/>
              <a:ext cx="192" cy="192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827E4924-2931-460E-850D-D7F59C6F7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08"/>
              <a:ext cx="192" cy="1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latin typeface="Helvetica" panose="020B0604020202020204" pitchFamily="34" charset="0"/>
                </a:rPr>
                <a:t>6</a:t>
              </a:r>
            </a:p>
          </p:txBody>
        </p:sp>
        <p:sp>
          <p:nvSpPr>
            <p:cNvPr id="31" name="未知">
              <a:extLst>
                <a:ext uri="{FF2B5EF4-FFF2-40B4-BE49-F238E27FC236}">
                  <a16:creationId xmlns:a16="http://schemas.microsoft.com/office/drawing/2014/main" id="{A85FE252-6A0A-4088-9BCC-6284A6B71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" y="118"/>
              <a:ext cx="1536" cy="186"/>
            </a:xfrm>
            <a:custGeom>
              <a:avLst/>
              <a:gdLst>
                <a:gd name="T0" fmla="*/ 0 w 1536"/>
                <a:gd name="T1" fmla="*/ 304 h 304"/>
                <a:gd name="T2" fmla="*/ 912 w 1536"/>
                <a:gd name="T3" fmla="*/ 16 h 304"/>
                <a:gd name="T4" fmla="*/ 1536 w 1536"/>
                <a:gd name="T5" fmla="*/ 208 h 304"/>
                <a:gd name="T6" fmla="*/ 0 60000 65536"/>
                <a:gd name="T7" fmla="*/ 0 60000 65536"/>
                <a:gd name="T8" fmla="*/ 0 60000 65536"/>
                <a:gd name="T9" fmla="*/ 0 w 1536"/>
                <a:gd name="T10" fmla="*/ 0 h 304"/>
                <a:gd name="T11" fmla="*/ 1536 w 1536"/>
                <a:gd name="T12" fmla="*/ 304 h 3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36" h="304">
                  <a:moveTo>
                    <a:pt x="0" y="304"/>
                  </a:moveTo>
                  <a:cubicBezTo>
                    <a:pt x="328" y="167"/>
                    <a:pt x="656" y="31"/>
                    <a:pt x="912" y="16"/>
                  </a:cubicBezTo>
                  <a:cubicBezTo>
                    <a:pt x="1167" y="0"/>
                    <a:pt x="1351" y="104"/>
                    <a:pt x="1536" y="208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" name="Group 23">
            <a:extLst>
              <a:ext uri="{FF2B5EF4-FFF2-40B4-BE49-F238E27FC236}">
                <a16:creationId xmlns:a16="http://schemas.microsoft.com/office/drawing/2014/main" id="{3F8A363B-80CB-42F7-A7F1-CA0C1C746363}"/>
              </a:ext>
            </a:extLst>
          </p:cNvPr>
          <p:cNvGrpSpPr>
            <a:grpSpLocks/>
          </p:cNvGrpSpPr>
          <p:nvPr/>
        </p:nvGrpSpPr>
        <p:grpSpPr bwMode="auto">
          <a:xfrm>
            <a:off x="1225870" y="2413794"/>
            <a:ext cx="2068986" cy="246989"/>
            <a:chOff x="-125" y="0"/>
            <a:chExt cx="2861" cy="192"/>
          </a:xfrm>
        </p:grpSpPr>
        <p:sp>
          <p:nvSpPr>
            <p:cNvPr id="33" name="Rectangle 24">
              <a:extLst>
                <a:ext uri="{FF2B5EF4-FFF2-40B4-BE49-F238E27FC236}">
                  <a16:creationId xmlns:a16="http://schemas.microsoft.com/office/drawing/2014/main" id="{5AF53567-1280-4468-8F05-E73BF2B6B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0"/>
              <a:ext cx="528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latin typeface="Helvetica" panose="020B0604020202020204" pitchFamily="34" charset="0"/>
                </a:rPr>
                <a:t>A</a:t>
              </a:r>
            </a:p>
          </p:txBody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7D73509E-6D5F-4A51-8B5D-FBB051F0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0"/>
              <a:ext cx="528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latin typeface="Helvetica" panose="020B0604020202020204" pitchFamily="34" charset="0"/>
                </a:rPr>
                <a:t>B</a:t>
              </a:r>
            </a:p>
          </p:txBody>
        </p:sp>
        <p:sp>
          <p:nvSpPr>
            <p:cNvPr id="35" name="Rectangle 26">
              <a:extLst>
                <a:ext uri="{FF2B5EF4-FFF2-40B4-BE49-F238E27FC236}">
                  <a16:creationId xmlns:a16="http://schemas.microsoft.com/office/drawing/2014/main" id="{44EE74C7-D67C-433C-B4B1-8D2DC982A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0"/>
              <a:ext cx="720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latin typeface="Helvetica" panose="020B0604020202020204" pitchFamily="34" charset="0"/>
                </a:rPr>
                <a:t>C</a:t>
              </a:r>
            </a:p>
          </p:txBody>
        </p:sp>
        <p:sp>
          <p:nvSpPr>
            <p:cNvPr id="36" name="Line 27">
              <a:extLst>
                <a:ext uri="{FF2B5EF4-FFF2-40B4-BE49-F238E27FC236}">
                  <a16:creationId xmlns:a16="http://schemas.microsoft.com/office/drawing/2014/main" id="{14AEABA5-308D-4405-9FEE-632B98F186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48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28">
              <a:extLst>
                <a:ext uri="{FF2B5EF4-FFF2-40B4-BE49-F238E27FC236}">
                  <a16:creationId xmlns:a16="http://schemas.microsoft.com/office/drawing/2014/main" id="{2DF490EB-6EAE-48EF-8083-B9E4C6FD4A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48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29">
              <a:extLst>
                <a:ext uri="{FF2B5EF4-FFF2-40B4-BE49-F238E27FC236}">
                  <a16:creationId xmlns:a16="http://schemas.microsoft.com/office/drawing/2014/main" id="{9AFE99A3-A7CB-4158-9859-EA855CF97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36" y="144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30">
              <a:extLst>
                <a:ext uri="{FF2B5EF4-FFF2-40B4-BE49-F238E27FC236}">
                  <a16:creationId xmlns:a16="http://schemas.microsoft.com/office/drawing/2014/main" id="{50990AD1-6571-4705-9CA4-F9D3BB07F3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" y="144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31">
              <a:extLst>
                <a:ext uri="{FF2B5EF4-FFF2-40B4-BE49-F238E27FC236}">
                  <a16:creationId xmlns:a16="http://schemas.microsoft.com/office/drawing/2014/main" id="{B427BE52-3045-4254-81F9-A5FDC83812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48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32">
              <a:extLst>
                <a:ext uri="{FF2B5EF4-FFF2-40B4-BE49-F238E27FC236}">
                  <a16:creationId xmlns:a16="http://schemas.microsoft.com/office/drawing/2014/main" id="{F674CAA9-8098-4675-B2FE-E3A08BA23E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-125" y="144"/>
              <a:ext cx="3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6155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Keep track of free blocks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Method2: 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Explicit free list </a:t>
            </a:r>
            <a:r>
              <a:rPr lang="zh-CN" altLang="en-US" sz="1500" dirty="0">
                <a:solidFill>
                  <a:srgbClr val="990000"/>
                </a:solidFill>
                <a:ea typeface="楷体" pitchFamily="49" charset="-122"/>
              </a:rPr>
              <a:t>显式空闲链表</a:t>
            </a:r>
            <a:endParaRPr lang="en-US" altLang="zh-CN" sz="1500" dirty="0">
              <a:solidFill>
                <a:srgbClr val="990000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Using pointers within free blocks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/>
          </a:p>
        </p:txBody>
      </p:sp>
      <p:pic>
        <p:nvPicPr>
          <p:cNvPr id="17" name="Picture 36">
            <a:extLst>
              <a:ext uri="{FF2B5EF4-FFF2-40B4-BE49-F238E27FC236}">
                <a16:creationId xmlns:a16="http://schemas.microsoft.com/office/drawing/2014/main" id="{03832934-C016-457E-93F3-9AFF41C6C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88"/>
          <a:stretch/>
        </p:blipFill>
        <p:spPr bwMode="auto">
          <a:xfrm>
            <a:off x="323056" y="1423194"/>
            <a:ext cx="4010758" cy="139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41">
            <a:extLst>
              <a:ext uri="{FF2B5EF4-FFF2-40B4-BE49-F238E27FC236}">
                <a16:creationId xmlns:a16="http://schemas.microsoft.com/office/drawing/2014/main" id="{CCD74108-566F-4595-A9FB-222A36348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056" y="2821977"/>
            <a:ext cx="37338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0000FF"/>
                </a:solidFill>
                <a:latin typeface="Arial" panose="020B0604020202020204" pitchFamily="34" charset="0"/>
              </a:rPr>
              <a:t>Implicit free list                              Explicit free list</a:t>
            </a:r>
            <a:endParaRPr lang="zh-CN" altLang="en-US" sz="12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065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Keep track of free blocks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Method3: 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Segregated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free list </a:t>
            </a:r>
            <a:r>
              <a:rPr lang="zh-CN" altLang="en-US" sz="1500" dirty="0">
                <a:solidFill>
                  <a:srgbClr val="990000"/>
                </a:solidFill>
                <a:ea typeface="楷体" pitchFamily="49" charset="-122"/>
              </a:rPr>
              <a:t>分离空闲链表</a:t>
            </a:r>
            <a:endParaRPr lang="en-US" altLang="zh-CN" sz="1500" dirty="0">
              <a:solidFill>
                <a:srgbClr val="990000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Different free lists for different </a:t>
            </a:r>
            <a:r>
              <a:rPr lang="en-US" altLang="zh-CN" sz="1400" dirty="0">
                <a:solidFill>
                  <a:srgbClr val="990000"/>
                </a:solidFill>
                <a:ea typeface="楷体" pitchFamily="49" charset="-122"/>
              </a:rPr>
              <a:t>size classes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/>
          </a:p>
        </p:txBody>
      </p:sp>
      <p:grpSp>
        <p:nvGrpSpPr>
          <p:cNvPr id="42" name="Group 4">
            <a:extLst>
              <a:ext uri="{FF2B5EF4-FFF2-40B4-BE49-F238E27FC236}">
                <a16:creationId xmlns:a16="http://schemas.microsoft.com/office/drawing/2014/main" id="{B149238E-9401-4DF0-827C-CD8F95D39472}"/>
              </a:ext>
            </a:extLst>
          </p:cNvPr>
          <p:cNvGrpSpPr>
            <a:grpSpLocks/>
          </p:cNvGrpSpPr>
          <p:nvPr/>
        </p:nvGrpSpPr>
        <p:grpSpPr bwMode="auto">
          <a:xfrm>
            <a:off x="170656" y="1270794"/>
            <a:ext cx="4348341" cy="1713731"/>
            <a:chOff x="-76" y="-92"/>
            <a:chExt cx="4348" cy="2061"/>
          </a:xfrm>
        </p:grpSpPr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98FC77B-1D2D-46B0-9F46-08CDF904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0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C96DCAB0-F331-4B04-ABBC-B0C7C1696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0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D243BCF2-A71E-4DF3-8948-05CF204BF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0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D62B9CCC-2FF9-493F-940F-2812D014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0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98A467DA-F058-4425-8AC1-A4632DFFF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0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E34D929D-933C-410E-BFC3-23F269182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0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3977797A-EAAF-414A-9186-20EC79034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0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EB36BC4E-1680-4B33-A68F-EB12A6198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0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FCFAC540-85EA-47CC-9319-5AFEAEC27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52" name="Rectangle 14">
              <a:extLst>
                <a:ext uri="{FF2B5EF4-FFF2-40B4-BE49-F238E27FC236}">
                  <a16:creationId xmlns:a16="http://schemas.microsoft.com/office/drawing/2014/main" id="{960361E6-F45F-43AC-9148-D209C56A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28148424-7BF0-421A-A948-9C35272CA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54" name="Rectangle 16">
              <a:extLst>
                <a:ext uri="{FF2B5EF4-FFF2-40B4-BE49-F238E27FC236}">
                  <a16:creationId xmlns:a16="http://schemas.microsoft.com/office/drawing/2014/main" id="{8091AF54-A8E0-4F2B-88BF-6F1174AF8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55" name="Rectangle 17">
              <a:extLst>
                <a:ext uri="{FF2B5EF4-FFF2-40B4-BE49-F238E27FC236}">
                  <a16:creationId xmlns:a16="http://schemas.microsoft.com/office/drawing/2014/main" id="{272EFA55-15D8-4713-8C43-D59E61DA6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56" name="Rectangle 18">
              <a:extLst>
                <a:ext uri="{FF2B5EF4-FFF2-40B4-BE49-F238E27FC236}">
                  <a16:creationId xmlns:a16="http://schemas.microsoft.com/office/drawing/2014/main" id="{C5189B12-ADD3-4824-B2DB-C952E5830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57" name="Rectangle 19">
              <a:extLst>
                <a:ext uri="{FF2B5EF4-FFF2-40B4-BE49-F238E27FC236}">
                  <a16:creationId xmlns:a16="http://schemas.microsoft.com/office/drawing/2014/main" id="{D906C6BB-71BC-40C4-B0E6-883E03AA9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58" name="Rectangle 20">
              <a:extLst>
                <a:ext uri="{FF2B5EF4-FFF2-40B4-BE49-F238E27FC236}">
                  <a16:creationId xmlns:a16="http://schemas.microsoft.com/office/drawing/2014/main" id="{5E591760-DC76-4E24-85CF-AAF10018E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59" name="Rectangle 21">
              <a:extLst>
                <a:ext uri="{FF2B5EF4-FFF2-40B4-BE49-F238E27FC236}">
                  <a16:creationId xmlns:a16="http://schemas.microsoft.com/office/drawing/2014/main" id="{970BCB06-5457-4226-9773-A5BA58E03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0" name="Rectangle 22">
              <a:extLst>
                <a:ext uri="{FF2B5EF4-FFF2-40B4-BE49-F238E27FC236}">
                  <a16:creationId xmlns:a16="http://schemas.microsoft.com/office/drawing/2014/main" id="{0EB6CBE2-9FD8-4E00-A266-712514DAB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1" name="Rectangle 23">
              <a:extLst>
                <a:ext uri="{FF2B5EF4-FFF2-40B4-BE49-F238E27FC236}">
                  <a16:creationId xmlns:a16="http://schemas.microsoft.com/office/drawing/2014/main" id="{A663A742-A5AE-49EF-9280-BBB46626D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2" name="Rectangle 24">
              <a:extLst>
                <a:ext uri="{FF2B5EF4-FFF2-40B4-BE49-F238E27FC236}">
                  <a16:creationId xmlns:a16="http://schemas.microsoft.com/office/drawing/2014/main" id="{8635859A-143D-4F72-840C-F642E1A92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3" name="Rectangle 25">
              <a:extLst>
                <a:ext uri="{FF2B5EF4-FFF2-40B4-BE49-F238E27FC236}">
                  <a16:creationId xmlns:a16="http://schemas.microsoft.com/office/drawing/2014/main" id="{1EB58630-E512-428E-9D0A-C142B2ADE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4" name="Rectangle 26">
              <a:extLst>
                <a:ext uri="{FF2B5EF4-FFF2-40B4-BE49-F238E27FC236}">
                  <a16:creationId xmlns:a16="http://schemas.microsoft.com/office/drawing/2014/main" id="{BEC268F3-92A4-4F96-8E3F-5A8A4FB80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5" name="Rectangle 27">
              <a:extLst>
                <a:ext uri="{FF2B5EF4-FFF2-40B4-BE49-F238E27FC236}">
                  <a16:creationId xmlns:a16="http://schemas.microsoft.com/office/drawing/2014/main" id="{01B8A88E-CD16-48D1-A4AA-002A0491C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6" name="Rectangle 28">
              <a:extLst>
                <a:ext uri="{FF2B5EF4-FFF2-40B4-BE49-F238E27FC236}">
                  <a16:creationId xmlns:a16="http://schemas.microsoft.com/office/drawing/2014/main" id="{16DAD18F-FFF6-4334-A886-31DA726C6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7" name="Rectangle 29">
              <a:extLst>
                <a:ext uri="{FF2B5EF4-FFF2-40B4-BE49-F238E27FC236}">
                  <a16:creationId xmlns:a16="http://schemas.microsoft.com/office/drawing/2014/main" id="{E84EE60C-F894-4711-AF44-9FEF2D308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8" name="Rectangle 30">
              <a:extLst>
                <a:ext uri="{FF2B5EF4-FFF2-40B4-BE49-F238E27FC236}">
                  <a16:creationId xmlns:a16="http://schemas.microsoft.com/office/drawing/2014/main" id="{7E1D184A-7136-481A-8ED4-D23FEEA84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9" name="Rectangle 31">
              <a:extLst>
                <a:ext uri="{FF2B5EF4-FFF2-40B4-BE49-F238E27FC236}">
                  <a16:creationId xmlns:a16="http://schemas.microsoft.com/office/drawing/2014/main" id="{B0DE10C5-521B-46E3-8E44-12994D0D7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0" name="Rectangle 32">
              <a:extLst>
                <a:ext uri="{FF2B5EF4-FFF2-40B4-BE49-F238E27FC236}">
                  <a16:creationId xmlns:a16="http://schemas.microsoft.com/office/drawing/2014/main" id="{1B7E2E60-A4C1-43E9-8628-3F596E57F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1" name="Rectangle 33">
              <a:extLst>
                <a:ext uri="{FF2B5EF4-FFF2-40B4-BE49-F238E27FC236}">
                  <a16:creationId xmlns:a16="http://schemas.microsoft.com/office/drawing/2014/main" id="{FF6B81AD-0241-45A4-87D2-111E23DF4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2" name="Rectangle 34">
              <a:extLst>
                <a:ext uri="{FF2B5EF4-FFF2-40B4-BE49-F238E27FC236}">
                  <a16:creationId xmlns:a16="http://schemas.microsoft.com/office/drawing/2014/main" id="{DFE30806-EAFD-4B35-A5E2-DC4AECD5F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3" name="Rectangle 35">
              <a:extLst>
                <a:ext uri="{FF2B5EF4-FFF2-40B4-BE49-F238E27FC236}">
                  <a16:creationId xmlns:a16="http://schemas.microsoft.com/office/drawing/2014/main" id="{2460CCB5-D29C-40C8-ACA8-98D80D232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4" name="Rectangle 36">
              <a:extLst>
                <a:ext uri="{FF2B5EF4-FFF2-40B4-BE49-F238E27FC236}">
                  <a16:creationId xmlns:a16="http://schemas.microsoft.com/office/drawing/2014/main" id="{EE812007-A878-4C1A-865A-0C9D604BB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5" name="Rectangle 37">
              <a:extLst>
                <a:ext uri="{FF2B5EF4-FFF2-40B4-BE49-F238E27FC236}">
                  <a16:creationId xmlns:a16="http://schemas.microsoft.com/office/drawing/2014/main" id="{57A9FE47-13A5-4057-BC48-12E5B89AE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6" name="Rectangle 38">
              <a:extLst>
                <a:ext uri="{FF2B5EF4-FFF2-40B4-BE49-F238E27FC236}">
                  <a16:creationId xmlns:a16="http://schemas.microsoft.com/office/drawing/2014/main" id="{8F5BCFD4-E5BB-41B5-AEB8-34592E2B2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7" name="Rectangle 39">
              <a:extLst>
                <a:ext uri="{FF2B5EF4-FFF2-40B4-BE49-F238E27FC236}">
                  <a16:creationId xmlns:a16="http://schemas.microsoft.com/office/drawing/2014/main" id="{E0B654EF-AB55-4C18-8735-A899FD67B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8" name="Rectangle 40">
              <a:extLst>
                <a:ext uri="{FF2B5EF4-FFF2-40B4-BE49-F238E27FC236}">
                  <a16:creationId xmlns:a16="http://schemas.microsoft.com/office/drawing/2014/main" id="{7ECE50DD-F4E0-4A78-A9FE-2FA454379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9" name="Rectangle 41">
              <a:extLst>
                <a:ext uri="{FF2B5EF4-FFF2-40B4-BE49-F238E27FC236}">
                  <a16:creationId xmlns:a16="http://schemas.microsoft.com/office/drawing/2014/main" id="{A8A19E54-B74F-4D4F-8E5D-FE23CAE31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0" name="Rectangle 42">
              <a:extLst>
                <a:ext uri="{FF2B5EF4-FFF2-40B4-BE49-F238E27FC236}">
                  <a16:creationId xmlns:a16="http://schemas.microsoft.com/office/drawing/2014/main" id="{821C641B-89DD-4A9A-AB16-7BB37C003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1" name="Rectangle 43">
              <a:extLst>
                <a:ext uri="{FF2B5EF4-FFF2-40B4-BE49-F238E27FC236}">
                  <a16:creationId xmlns:a16="http://schemas.microsoft.com/office/drawing/2014/main" id="{54309147-9E5D-4C9A-8984-A3727AAAA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49F3E8F0-AA24-4C23-BB45-CACA9282E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3" name="Rectangle 45">
              <a:extLst>
                <a:ext uri="{FF2B5EF4-FFF2-40B4-BE49-F238E27FC236}">
                  <a16:creationId xmlns:a16="http://schemas.microsoft.com/office/drawing/2014/main" id="{7D92CE42-E93B-4048-BD11-699EA28A5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4" name="Rectangle 46">
              <a:extLst>
                <a:ext uri="{FF2B5EF4-FFF2-40B4-BE49-F238E27FC236}">
                  <a16:creationId xmlns:a16="http://schemas.microsoft.com/office/drawing/2014/main" id="{2013E514-EA16-4D14-BE3F-80463A654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5" name="Rectangle 47">
              <a:extLst>
                <a:ext uri="{FF2B5EF4-FFF2-40B4-BE49-F238E27FC236}">
                  <a16:creationId xmlns:a16="http://schemas.microsoft.com/office/drawing/2014/main" id="{728F5B8F-BC73-4E85-B9B0-0D6E0D42F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6" name="Rectangle 48">
              <a:extLst>
                <a:ext uri="{FF2B5EF4-FFF2-40B4-BE49-F238E27FC236}">
                  <a16:creationId xmlns:a16="http://schemas.microsoft.com/office/drawing/2014/main" id="{FFC65A58-262E-4B7F-826F-F220E31A7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7" name="Rectangle 49">
              <a:extLst>
                <a:ext uri="{FF2B5EF4-FFF2-40B4-BE49-F238E27FC236}">
                  <a16:creationId xmlns:a16="http://schemas.microsoft.com/office/drawing/2014/main" id="{2E58C88D-435E-4A65-94A6-016090F4E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8" name="Rectangle 50">
              <a:extLst>
                <a:ext uri="{FF2B5EF4-FFF2-40B4-BE49-F238E27FC236}">
                  <a16:creationId xmlns:a16="http://schemas.microsoft.com/office/drawing/2014/main" id="{D22F4C2A-4695-489A-AD75-56C66BE76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9" name="Rectangle 51">
              <a:extLst>
                <a:ext uri="{FF2B5EF4-FFF2-40B4-BE49-F238E27FC236}">
                  <a16:creationId xmlns:a16="http://schemas.microsoft.com/office/drawing/2014/main" id="{E3455648-626D-4A97-89FD-E5B6A17D3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0" name="Rectangle 52">
              <a:extLst>
                <a:ext uri="{FF2B5EF4-FFF2-40B4-BE49-F238E27FC236}">
                  <a16:creationId xmlns:a16="http://schemas.microsoft.com/office/drawing/2014/main" id="{71D4C8A2-E52E-46FB-BFBC-BC0CBF744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1" name="Rectangle 53">
              <a:extLst>
                <a:ext uri="{FF2B5EF4-FFF2-40B4-BE49-F238E27FC236}">
                  <a16:creationId xmlns:a16="http://schemas.microsoft.com/office/drawing/2014/main" id="{911037C1-41A2-425D-944D-6C79C9BB8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2" name="Rectangle 54">
              <a:extLst>
                <a:ext uri="{FF2B5EF4-FFF2-40B4-BE49-F238E27FC236}">
                  <a16:creationId xmlns:a16="http://schemas.microsoft.com/office/drawing/2014/main" id="{12266FD9-276A-44EC-B944-058E5A086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3" name="Rectangle 55">
              <a:extLst>
                <a:ext uri="{FF2B5EF4-FFF2-40B4-BE49-F238E27FC236}">
                  <a16:creationId xmlns:a16="http://schemas.microsoft.com/office/drawing/2014/main" id="{BCDF7D4F-E1D8-4864-B8FD-4193EE0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4" name="Rectangle 56">
              <a:extLst>
                <a:ext uri="{FF2B5EF4-FFF2-40B4-BE49-F238E27FC236}">
                  <a16:creationId xmlns:a16="http://schemas.microsoft.com/office/drawing/2014/main" id="{43BA7451-FC99-49E2-BDC9-077954656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5" name="Rectangle 57">
              <a:extLst>
                <a:ext uri="{FF2B5EF4-FFF2-40B4-BE49-F238E27FC236}">
                  <a16:creationId xmlns:a16="http://schemas.microsoft.com/office/drawing/2014/main" id="{057CB665-00B0-4A33-B131-CB36B807E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6" name="Rectangle 58">
              <a:extLst>
                <a:ext uri="{FF2B5EF4-FFF2-40B4-BE49-F238E27FC236}">
                  <a16:creationId xmlns:a16="http://schemas.microsoft.com/office/drawing/2014/main" id="{550B3DF0-0A97-4D74-8EC3-E197F5961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7" name="Rectangle 59">
              <a:extLst>
                <a:ext uri="{FF2B5EF4-FFF2-40B4-BE49-F238E27FC236}">
                  <a16:creationId xmlns:a16="http://schemas.microsoft.com/office/drawing/2014/main" id="{3F6B2F45-BC85-4D30-B343-81E84FF2D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8" name="Rectangle 60">
              <a:extLst>
                <a:ext uri="{FF2B5EF4-FFF2-40B4-BE49-F238E27FC236}">
                  <a16:creationId xmlns:a16="http://schemas.microsoft.com/office/drawing/2014/main" id="{312E1C1B-99BF-42B0-A185-2171848F3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9" name="Rectangle 61">
              <a:extLst>
                <a:ext uri="{FF2B5EF4-FFF2-40B4-BE49-F238E27FC236}">
                  <a16:creationId xmlns:a16="http://schemas.microsoft.com/office/drawing/2014/main" id="{FAC0ADE3-647D-4DF7-815A-FE4AC79AC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0" name="Rectangle 62">
              <a:extLst>
                <a:ext uri="{FF2B5EF4-FFF2-40B4-BE49-F238E27FC236}">
                  <a16:creationId xmlns:a16="http://schemas.microsoft.com/office/drawing/2014/main" id="{9CAD0F0A-01B3-434D-98CC-67091484B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1" name="Rectangle 63">
              <a:extLst>
                <a:ext uri="{FF2B5EF4-FFF2-40B4-BE49-F238E27FC236}">
                  <a16:creationId xmlns:a16="http://schemas.microsoft.com/office/drawing/2014/main" id="{5921899B-45CC-4A54-B7A1-AAD458962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DEABDC5C-E7E4-42D1-B1F7-E63689617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3" name="Rectangle 65">
              <a:extLst>
                <a:ext uri="{FF2B5EF4-FFF2-40B4-BE49-F238E27FC236}">
                  <a16:creationId xmlns:a16="http://schemas.microsoft.com/office/drawing/2014/main" id="{4C970AC8-8F60-47BD-A590-E602D3391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4" name="Rectangle 66">
              <a:extLst>
                <a:ext uri="{FF2B5EF4-FFF2-40B4-BE49-F238E27FC236}">
                  <a16:creationId xmlns:a16="http://schemas.microsoft.com/office/drawing/2014/main" id="{5AFD254D-4B30-4659-BC90-E0A4DD294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5" name="Rectangle 67">
              <a:extLst>
                <a:ext uri="{FF2B5EF4-FFF2-40B4-BE49-F238E27FC236}">
                  <a16:creationId xmlns:a16="http://schemas.microsoft.com/office/drawing/2014/main" id="{FAEA8AF0-55F7-4787-B137-F2E762933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6" name="Rectangle 68">
              <a:extLst>
                <a:ext uri="{FF2B5EF4-FFF2-40B4-BE49-F238E27FC236}">
                  <a16:creationId xmlns:a16="http://schemas.microsoft.com/office/drawing/2014/main" id="{D6631FD0-27B1-423E-B8A9-79F8A31D2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7" name="Rectangle 69">
              <a:extLst>
                <a:ext uri="{FF2B5EF4-FFF2-40B4-BE49-F238E27FC236}">
                  <a16:creationId xmlns:a16="http://schemas.microsoft.com/office/drawing/2014/main" id="{63C02F17-5688-476B-BCC4-0FCAF5A0C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8" name="Rectangle 70">
              <a:extLst>
                <a:ext uri="{FF2B5EF4-FFF2-40B4-BE49-F238E27FC236}">
                  <a16:creationId xmlns:a16="http://schemas.microsoft.com/office/drawing/2014/main" id="{B18665F3-168F-4AA3-B511-03247C5CF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9" name="Rectangle 71">
              <a:extLst>
                <a:ext uri="{FF2B5EF4-FFF2-40B4-BE49-F238E27FC236}">
                  <a16:creationId xmlns:a16="http://schemas.microsoft.com/office/drawing/2014/main" id="{187FD62C-B194-4D84-AD77-E57DEC817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10" name="Text Box 72">
              <a:extLst>
                <a:ext uri="{FF2B5EF4-FFF2-40B4-BE49-F238E27FC236}">
                  <a16:creationId xmlns:a16="http://schemas.microsoft.com/office/drawing/2014/main" id="{A9FFA7DD-8B6D-479F-8F4E-02CF352BB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" y="-92"/>
              <a:ext cx="406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200" b="1" dirty="0">
                  <a:latin typeface="Helvetica" panose="020B0604020202020204" pitchFamily="34" charset="0"/>
                </a:rPr>
                <a:t>1-2</a:t>
              </a:r>
            </a:p>
          </p:txBody>
        </p:sp>
        <p:sp>
          <p:nvSpPr>
            <p:cNvPr id="111" name="Text Box 73">
              <a:extLst>
                <a:ext uri="{FF2B5EF4-FFF2-40B4-BE49-F238E27FC236}">
                  <a16:creationId xmlns:a16="http://schemas.microsoft.com/office/drawing/2014/main" id="{54991E4F-C7CA-4C93-A971-5A9B2094B9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" y="339"/>
              <a:ext cx="270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200" b="1">
                  <a:latin typeface="Helvetica" panose="020B0604020202020204" pitchFamily="34" charset="0"/>
                </a:rPr>
                <a:t>3</a:t>
              </a:r>
            </a:p>
          </p:txBody>
        </p:sp>
        <p:sp>
          <p:nvSpPr>
            <p:cNvPr id="112" name="Text Box 74">
              <a:extLst>
                <a:ext uri="{FF2B5EF4-FFF2-40B4-BE49-F238E27FC236}">
                  <a16:creationId xmlns:a16="http://schemas.microsoft.com/office/drawing/2014/main" id="{C68AA712-9A92-424C-85B2-6A0881BFB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" y="761"/>
              <a:ext cx="270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200" b="1">
                  <a:latin typeface="Helvetica" panose="020B0604020202020204" pitchFamily="34" charset="0"/>
                </a:rPr>
                <a:t>4</a:t>
              </a:r>
            </a:p>
          </p:txBody>
        </p:sp>
        <p:sp>
          <p:nvSpPr>
            <p:cNvPr id="113" name="Text Box 75">
              <a:extLst>
                <a:ext uri="{FF2B5EF4-FFF2-40B4-BE49-F238E27FC236}">
                  <a16:creationId xmlns:a16="http://schemas.microsoft.com/office/drawing/2014/main" id="{2DCD52F1-DC34-4C1E-9AB1-03E85C4C48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" y="1204"/>
              <a:ext cx="406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200" b="1" dirty="0">
                  <a:latin typeface="Helvetica" panose="020B0604020202020204" pitchFamily="34" charset="0"/>
                </a:rPr>
                <a:t>5-8</a:t>
              </a:r>
            </a:p>
          </p:txBody>
        </p:sp>
        <p:sp>
          <p:nvSpPr>
            <p:cNvPr id="114" name="Text Box 76">
              <a:extLst>
                <a:ext uri="{FF2B5EF4-FFF2-40B4-BE49-F238E27FC236}">
                  <a16:creationId xmlns:a16="http://schemas.microsoft.com/office/drawing/2014/main" id="{C7475FFE-13F0-41B0-A3B0-8750DCE385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6" y="1636"/>
              <a:ext cx="491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200" b="1">
                  <a:latin typeface="Helvetica" panose="020B0604020202020204" pitchFamily="34" charset="0"/>
                </a:rPr>
                <a:t>9-16</a:t>
              </a:r>
            </a:p>
          </p:txBody>
        </p:sp>
        <p:sp>
          <p:nvSpPr>
            <p:cNvPr id="115" name="Line 77">
              <a:extLst>
                <a:ext uri="{FF2B5EF4-FFF2-40B4-BE49-F238E27FC236}">
                  <a16:creationId xmlns:a16="http://schemas.microsoft.com/office/drawing/2014/main" id="{CB77EC43-C2F3-47F8-94B2-B5314A800C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9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16" name="Line 78">
              <a:extLst>
                <a:ext uri="{FF2B5EF4-FFF2-40B4-BE49-F238E27FC236}">
                  <a16:creationId xmlns:a16="http://schemas.microsoft.com/office/drawing/2014/main" id="{2BB9FD68-2E3D-4807-B221-5688812151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9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17" name="Line 79">
              <a:extLst>
                <a:ext uri="{FF2B5EF4-FFF2-40B4-BE49-F238E27FC236}">
                  <a16:creationId xmlns:a16="http://schemas.microsoft.com/office/drawing/2014/main" id="{684B3ED1-B805-4E06-AC42-CF4D10C8FC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3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18" name="Line 80">
              <a:extLst>
                <a:ext uri="{FF2B5EF4-FFF2-40B4-BE49-F238E27FC236}">
                  <a16:creationId xmlns:a16="http://schemas.microsoft.com/office/drawing/2014/main" id="{1F6D769F-E74D-445C-A4F4-E34A5659F5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9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19" name="Line 81">
              <a:extLst>
                <a:ext uri="{FF2B5EF4-FFF2-40B4-BE49-F238E27FC236}">
                  <a16:creationId xmlns:a16="http://schemas.microsoft.com/office/drawing/2014/main" id="{F75F3487-23A0-429F-9882-5DD4985392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528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0" name="Line 82">
              <a:extLst>
                <a:ext uri="{FF2B5EF4-FFF2-40B4-BE49-F238E27FC236}">
                  <a16:creationId xmlns:a16="http://schemas.microsoft.com/office/drawing/2014/main" id="{D73734C1-2B1F-4BA9-BC94-5C98EE5ED0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528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1" name="Line 83">
              <a:extLst>
                <a:ext uri="{FF2B5EF4-FFF2-40B4-BE49-F238E27FC236}">
                  <a16:creationId xmlns:a16="http://schemas.microsoft.com/office/drawing/2014/main" id="{ED4F02D7-D56D-4570-B8C7-8B9985045B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528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2" name="Line 84">
              <a:extLst>
                <a:ext uri="{FF2B5EF4-FFF2-40B4-BE49-F238E27FC236}">
                  <a16:creationId xmlns:a16="http://schemas.microsoft.com/office/drawing/2014/main" id="{7EB654E3-2C70-46CF-8E09-CC9F342339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96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3" name="Line 85">
              <a:extLst>
                <a:ext uri="{FF2B5EF4-FFF2-40B4-BE49-F238E27FC236}">
                  <a16:creationId xmlns:a16="http://schemas.microsoft.com/office/drawing/2014/main" id="{9FC92C60-7F33-43DC-8BF4-F58481C656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528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4" name="Line 86">
              <a:extLst>
                <a:ext uri="{FF2B5EF4-FFF2-40B4-BE49-F238E27FC236}">
                  <a16:creationId xmlns:a16="http://schemas.microsoft.com/office/drawing/2014/main" id="{F595B5EB-23A6-4D6F-A62D-D8372B48A1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96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5" name="Line 87">
              <a:extLst>
                <a:ext uri="{FF2B5EF4-FFF2-40B4-BE49-F238E27FC236}">
                  <a16:creationId xmlns:a16="http://schemas.microsoft.com/office/drawing/2014/main" id="{2258701A-65EF-4F4A-A0CA-DD89BA92C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9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6" name="Line 88">
              <a:extLst>
                <a:ext uri="{FF2B5EF4-FFF2-40B4-BE49-F238E27FC236}">
                  <a16:creationId xmlns:a16="http://schemas.microsoft.com/office/drawing/2014/main" id="{7AF8218D-E24C-4134-B0DE-854D7581B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528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7" name="Line 89">
              <a:extLst>
                <a:ext uri="{FF2B5EF4-FFF2-40B4-BE49-F238E27FC236}">
                  <a16:creationId xmlns:a16="http://schemas.microsoft.com/office/drawing/2014/main" id="{A9F8ADAC-F98F-4B9E-A4FC-75EC0CDB20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3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8" name="Line 90">
              <a:extLst>
                <a:ext uri="{FF2B5EF4-FFF2-40B4-BE49-F238E27FC236}">
                  <a16:creationId xmlns:a16="http://schemas.microsoft.com/office/drawing/2014/main" id="{15A0F592-5166-43FF-8A5D-2461FD712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96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9" name="Line 91">
              <a:extLst>
                <a:ext uri="{FF2B5EF4-FFF2-40B4-BE49-F238E27FC236}">
                  <a16:creationId xmlns:a16="http://schemas.microsoft.com/office/drawing/2014/main" id="{73FFD758-BC0D-4555-B685-76C8345674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2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988411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Finding free blocks - Placement policy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Segregated Fit </a:t>
            </a:r>
            <a:r>
              <a:rPr lang="zh-CN" altLang="zh-CN" dirty="0"/>
              <a:t>分离适配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/>
          </a:p>
        </p:txBody>
      </p:sp>
      <p:grpSp>
        <p:nvGrpSpPr>
          <p:cNvPr id="42" name="Group 4">
            <a:extLst>
              <a:ext uri="{FF2B5EF4-FFF2-40B4-BE49-F238E27FC236}">
                <a16:creationId xmlns:a16="http://schemas.microsoft.com/office/drawing/2014/main" id="{B149238E-9401-4DF0-827C-CD8F95D39472}"/>
              </a:ext>
            </a:extLst>
          </p:cNvPr>
          <p:cNvGrpSpPr>
            <a:grpSpLocks/>
          </p:cNvGrpSpPr>
          <p:nvPr/>
        </p:nvGrpSpPr>
        <p:grpSpPr bwMode="auto">
          <a:xfrm>
            <a:off x="170656" y="1270794"/>
            <a:ext cx="4348341" cy="1713731"/>
            <a:chOff x="-76" y="-92"/>
            <a:chExt cx="4348" cy="2061"/>
          </a:xfrm>
        </p:grpSpPr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98FC77B-1D2D-46B0-9F46-08CDF904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0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C96DCAB0-F331-4B04-ABBC-B0C7C1696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0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D243BCF2-A71E-4DF3-8948-05CF204BF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0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D62B9CCC-2FF9-493F-940F-2812D014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0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98A467DA-F058-4425-8AC1-A4632DFFF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0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E34D929D-933C-410E-BFC3-23F269182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0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3977797A-EAAF-414A-9186-20EC79034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0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EB36BC4E-1680-4B33-A68F-EB12A6198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0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FCFAC540-85EA-47CC-9319-5AFEAEC27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52" name="Rectangle 14">
              <a:extLst>
                <a:ext uri="{FF2B5EF4-FFF2-40B4-BE49-F238E27FC236}">
                  <a16:creationId xmlns:a16="http://schemas.microsoft.com/office/drawing/2014/main" id="{960361E6-F45F-43AC-9148-D209C56A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53" name="Rectangle 15">
              <a:extLst>
                <a:ext uri="{FF2B5EF4-FFF2-40B4-BE49-F238E27FC236}">
                  <a16:creationId xmlns:a16="http://schemas.microsoft.com/office/drawing/2014/main" id="{28148424-7BF0-421A-A948-9C35272CA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54" name="Rectangle 16">
              <a:extLst>
                <a:ext uri="{FF2B5EF4-FFF2-40B4-BE49-F238E27FC236}">
                  <a16:creationId xmlns:a16="http://schemas.microsoft.com/office/drawing/2014/main" id="{8091AF54-A8E0-4F2B-88BF-6F1174AF8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55" name="Rectangle 17">
              <a:extLst>
                <a:ext uri="{FF2B5EF4-FFF2-40B4-BE49-F238E27FC236}">
                  <a16:creationId xmlns:a16="http://schemas.microsoft.com/office/drawing/2014/main" id="{272EFA55-15D8-4713-8C43-D59E61DA6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56" name="Rectangle 18">
              <a:extLst>
                <a:ext uri="{FF2B5EF4-FFF2-40B4-BE49-F238E27FC236}">
                  <a16:creationId xmlns:a16="http://schemas.microsoft.com/office/drawing/2014/main" id="{C5189B12-ADD3-4824-B2DB-C952E5830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57" name="Rectangle 19">
              <a:extLst>
                <a:ext uri="{FF2B5EF4-FFF2-40B4-BE49-F238E27FC236}">
                  <a16:creationId xmlns:a16="http://schemas.microsoft.com/office/drawing/2014/main" id="{D906C6BB-71BC-40C4-B0E6-883E03AA9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58" name="Rectangle 20">
              <a:extLst>
                <a:ext uri="{FF2B5EF4-FFF2-40B4-BE49-F238E27FC236}">
                  <a16:creationId xmlns:a16="http://schemas.microsoft.com/office/drawing/2014/main" id="{5E591760-DC76-4E24-85CF-AAF10018E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59" name="Rectangle 21">
              <a:extLst>
                <a:ext uri="{FF2B5EF4-FFF2-40B4-BE49-F238E27FC236}">
                  <a16:creationId xmlns:a16="http://schemas.microsoft.com/office/drawing/2014/main" id="{970BCB06-5457-4226-9773-A5BA58E03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0" name="Rectangle 22">
              <a:extLst>
                <a:ext uri="{FF2B5EF4-FFF2-40B4-BE49-F238E27FC236}">
                  <a16:creationId xmlns:a16="http://schemas.microsoft.com/office/drawing/2014/main" id="{0EB6CBE2-9FD8-4E00-A266-712514DAB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1" name="Rectangle 23">
              <a:extLst>
                <a:ext uri="{FF2B5EF4-FFF2-40B4-BE49-F238E27FC236}">
                  <a16:creationId xmlns:a16="http://schemas.microsoft.com/office/drawing/2014/main" id="{A663A742-A5AE-49EF-9280-BBB46626D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2" name="Rectangle 24">
              <a:extLst>
                <a:ext uri="{FF2B5EF4-FFF2-40B4-BE49-F238E27FC236}">
                  <a16:creationId xmlns:a16="http://schemas.microsoft.com/office/drawing/2014/main" id="{8635859A-143D-4F72-840C-F642E1A92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3" name="Rectangle 25">
              <a:extLst>
                <a:ext uri="{FF2B5EF4-FFF2-40B4-BE49-F238E27FC236}">
                  <a16:creationId xmlns:a16="http://schemas.microsoft.com/office/drawing/2014/main" id="{1EB58630-E512-428E-9D0A-C142B2ADE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4" name="Rectangle 26">
              <a:extLst>
                <a:ext uri="{FF2B5EF4-FFF2-40B4-BE49-F238E27FC236}">
                  <a16:creationId xmlns:a16="http://schemas.microsoft.com/office/drawing/2014/main" id="{BEC268F3-92A4-4F96-8E3F-5A8A4FB80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5" name="Rectangle 27">
              <a:extLst>
                <a:ext uri="{FF2B5EF4-FFF2-40B4-BE49-F238E27FC236}">
                  <a16:creationId xmlns:a16="http://schemas.microsoft.com/office/drawing/2014/main" id="{01B8A88E-CD16-48D1-A4AA-002A0491C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6" name="Rectangle 28">
              <a:extLst>
                <a:ext uri="{FF2B5EF4-FFF2-40B4-BE49-F238E27FC236}">
                  <a16:creationId xmlns:a16="http://schemas.microsoft.com/office/drawing/2014/main" id="{16DAD18F-FFF6-4334-A886-31DA726C6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7" name="Rectangle 29">
              <a:extLst>
                <a:ext uri="{FF2B5EF4-FFF2-40B4-BE49-F238E27FC236}">
                  <a16:creationId xmlns:a16="http://schemas.microsoft.com/office/drawing/2014/main" id="{E84EE60C-F894-4711-AF44-9FEF2D308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8" name="Rectangle 30">
              <a:extLst>
                <a:ext uri="{FF2B5EF4-FFF2-40B4-BE49-F238E27FC236}">
                  <a16:creationId xmlns:a16="http://schemas.microsoft.com/office/drawing/2014/main" id="{7E1D184A-7136-481A-8ED4-D23FEEA84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9" name="Rectangle 31">
              <a:extLst>
                <a:ext uri="{FF2B5EF4-FFF2-40B4-BE49-F238E27FC236}">
                  <a16:creationId xmlns:a16="http://schemas.microsoft.com/office/drawing/2014/main" id="{B0DE10C5-521B-46E3-8E44-12994D0D7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0" name="Rectangle 32">
              <a:extLst>
                <a:ext uri="{FF2B5EF4-FFF2-40B4-BE49-F238E27FC236}">
                  <a16:creationId xmlns:a16="http://schemas.microsoft.com/office/drawing/2014/main" id="{1B7E2E60-A4C1-43E9-8628-3F596E57F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1" name="Rectangle 33">
              <a:extLst>
                <a:ext uri="{FF2B5EF4-FFF2-40B4-BE49-F238E27FC236}">
                  <a16:creationId xmlns:a16="http://schemas.microsoft.com/office/drawing/2014/main" id="{FF6B81AD-0241-45A4-87D2-111E23DF4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2" name="Rectangle 34">
              <a:extLst>
                <a:ext uri="{FF2B5EF4-FFF2-40B4-BE49-F238E27FC236}">
                  <a16:creationId xmlns:a16="http://schemas.microsoft.com/office/drawing/2014/main" id="{DFE30806-EAFD-4B35-A5E2-DC4AECD5F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3" name="Rectangle 35">
              <a:extLst>
                <a:ext uri="{FF2B5EF4-FFF2-40B4-BE49-F238E27FC236}">
                  <a16:creationId xmlns:a16="http://schemas.microsoft.com/office/drawing/2014/main" id="{2460CCB5-D29C-40C8-ACA8-98D80D232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4" name="Rectangle 36">
              <a:extLst>
                <a:ext uri="{FF2B5EF4-FFF2-40B4-BE49-F238E27FC236}">
                  <a16:creationId xmlns:a16="http://schemas.microsoft.com/office/drawing/2014/main" id="{EE812007-A878-4C1A-865A-0C9D604BB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864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5" name="Rectangle 37">
              <a:extLst>
                <a:ext uri="{FF2B5EF4-FFF2-40B4-BE49-F238E27FC236}">
                  <a16:creationId xmlns:a16="http://schemas.microsoft.com/office/drawing/2014/main" id="{57A9FE47-13A5-4057-BC48-12E5B89AE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6" name="Rectangle 38">
              <a:extLst>
                <a:ext uri="{FF2B5EF4-FFF2-40B4-BE49-F238E27FC236}">
                  <a16:creationId xmlns:a16="http://schemas.microsoft.com/office/drawing/2014/main" id="{8F5BCFD4-E5BB-41B5-AEB8-34592E2B2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7" name="Rectangle 39">
              <a:extLst>
                <a:ext uri="{FF2B5EF4-FFF2-40B4-BE49-F238E27FC236}">
                  <a16:creationId xmlns:a16="http://schemas.microsoft.com/office/drawing/2014/main" id="{E0B654EF-AB55-4C18-8735-A899FD67B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8" name="Rectangle 40">
              <a:extLst>
                <a:ext uri="{FF2B5EF4-FFF2-40B4-BE49-F238E27FC236}">
                  <a16:creationId xmlns:a16="http://schemas.microsoft.com/office/drawing/2014/main" id="{7ECE50DD-F4E0-4A78-A9FE-2FA454379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9" name="Rectangle 41">
              <a:extLst>
                <a:ext uri="{FF2B5EF4-FFF2-40B4-BE49-F238E27FC236}">
                  <a16:creationId xmlns:a16="http://schemas.microsoft.com/office/drawing/2014/main" id="{A8A19E54-B74F-4D4F-8E5D-FE23CAE31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0" name="Rectangle 42">
              <a:extLst>
                <a:ext uri="{FF2B5EF4-FFF2-40B4-BE49-F238E27FC236}">
                  <a16:creationId xmlns:a16="http://schemas.microsoft.com/office/drawing/2014/main" id="{821C641B-89DD-4A9A-AB16-7BB37C003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1" name="Rectangle 43">
              <a:extLst>
                <a:ext uri="{FF2B5EF4-FFF2-40B4-BE49-F238E27FC236}">
                  <a16:creationId xmlns:a16="http://schemas.microsoft.com/office/drawing/2014/main" id="{54309147-9E5D-4C9A-8984-A3727AAAA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49F3E8F0-AA24-4C23-BB45-CACA9282E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3" name="Rectangle 45">
              <a:extLst>
                <a:ext uri="{FF2B5EF4-FFF2-40B4-BE49-F238E27FC236}">
                  <a16:creationId xmlns:a16="http://schemas.microsoft.com/office/drawing/2014/main" id="{7D92CE42-E93B-4048-BD11-699EA28A5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4" name="Rectangle 46">
              <a:extLst>
                <a:ext uri="{FF2B5EF4-FFF2-40B4-BE49-F238E27FC236}">
                  <a16:creationId xmlns:a16="http://schemas.microsoft.com/office/drawing/2014/main" id="{2013E514-EA16-4D14-BE3F-80463A654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5" name="Rectangle 47">
              <a:extLst>
                <a:ext uri="{FF2B5EF4-FFF2-40B4-BE49-F238E27FC236}">
                  <a16:creationId xmlns:a16="http://schemas.microsoft.com/office/drawing/2014/main" id="{728F5B8F-BC73-4E85-B9B0-0D6E0D42F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6" name="Rectangle 48">
              <a:extLst>
                <a:ext uri="{FF2B5EF4-FFF2-40B4-BE49-F238E27FC236}">
                  <a16:creationId xmlns:a16="http://schemas.microsoft.com/office/drawing/2014/main" id="{FFC65A58-262E-4B7F-826F-F220E31A7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7" name="Rectangle 49">
              <a:extLst>
                <a:ext uri="{FF2B5EF4-FFF2-40B4-BE49-F238E27FC236}">
                  <a16:creationId xmlns:a16="http://schemas.microsoft.com/office/drawing/2014/main" id="{2E58C88D-435E-4A65-94A6-016090F4E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8" name="Rectangle 50">
              <a:extLst>
                <a:ext uri="{FF2B5EF4-FFF2-40B4-BE49-F238E27FC236}">
                  <a16:creationId xmlns:a16="http://schemas.microsoft.com/office/drawing/2014/main" id="{D22F4C2A-4695-489A-AD75-56C66BE76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9" name="Rectangle 51">
              <a:extLst>
                <a:ext uri="{FF2B5EF4-FFF2-40B4-BE49-F238E27FC236}">
                  <a16:creationId xmlns:a16="http://schemas.microsoft.com/office/drawing/2014/main" id="{E3455648-626D-4A97-89FD-E5B6A17D3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0" name="Rectangle 52">
              <a:extLst>
                <a:ext uri="{FF2B5EF4-FFF2-40B4-BE49-F238E27FC236}">
                  <a16:creationId xmlns:a16="http://schemas.microsoft.com/office/drawing/2014/main" id="{71D4C8A2-E52E-46FB-BFBC-BC0CBF744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296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1" name="Rectangle 53">
              <a:extLst>
                <a:ext uri="{FF2B5EF4-FFF2-40B4-BE49-F238E27FC236}">
                  <a16:creationId xmlns:a16="http://schemas.microsoft.com/office/drawing/2014/main" id="{911037C1-41A2-425D-944D-6C79C9BB8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2" name="Rectangle 54">
              <a:extLst>
                <a:ext uri="{FF2B5EF4-FFF2-40B4-BE49-F238E27FC236}">
                  <a16:creationId xmlns:a16="http://schemas.microsoft.com/office/drawing/2014/main" id="{12266FD9-276A-44EC-B944-058E5A086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3" name="Rectangle 55">
              <a:extLst>
                <a:ext uri="{FF2B5EF4-FFF2-40B4-BE49-F238E27FC236}">
                  <a16:creationId xmlns:a16="http://schemas.microsoft.com/office/drawing/2014/main" id="{BCDF7D4F-E1D8-4864-B8FD-4193EE0A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32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4" name="Rectangle 56">
              <a:extLst>
                <a:ext uri="{FF2B5EF4-FFF2-40B4-BE49-F238E27FC236}">
                  <a16:creationId xmlns:a16="http://schemas.microsoft.com/office/drawing/2014/main" id="{43BA7451-FC99-49E2-BDC9-077954656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5" name="Rectangle 57">
              <a:extLst>
                <a:ext uri="{FF2B5EF4-FFF2-40B4-BE49-F238E27FC236}">
                  <a16:creationId xmlns:a16="http://schemas.microsoft.com/office/drawing/2014/main" id="{057CB665-00B0-4A33-B131-CB36B807E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6" name="Rectangle 58">
              <a:extLst>
                <a:ext uri="{FF2B5EF4-FFF2-40B4-BE49-F238E27FC236}">
                  <a16:creationId xmlns:a16="http://schemas.microsoft.com/office/drawing/2014/main" id="{550B3DF0-0A97-4D74-8EC3-E197F5961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7" name="Rectangle 59">
              <a:extLst>
                <a:ext uri="{FF2B5EF4-FFF2-40B4-BE49-F238E27FC236}">
                  <a16:creationId xmlns:a16="http://schemas.microsoft.com/office/drawing/2014/main" id="{3F6B2F45-BC85-4D30-B343-81E84FF2D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8" name="Rectangle 60">
              <a:extLst>
                <a:ext uri="{FF2B5EF4-FFF2-40B4-BE49-F238E27FC236}">
                  <a16:creationId xmlns:a16="http://schemas.microsoft.com/office/drawing/2014/main" id="{312E1C1B-99BF-42B0-A185-2171848F3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9" name="Rectangle 61">
              <a:extLst>
                <a:ext uri="{FF2B5EF4-FFF2-40B4-BE49-F238E27FC236}">
                  <a16:creationId xmlns:a16="http://schemas.microsoft.com/office/drawing/2014/main" id="{FAC0ADE3-647D-4DF7-815A-FE4AC79AC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0" name="Rectangle 62">
              <a:extLst>
                <a:ext uri="{FF2B5EF4-FFF2-40B4-BE49-F238E27FC236}">
                  <a16:creationId xmlns:a16="http://schemas.microsoft.com/office/drawing/2014/main" id="{9CAD0F0A-01B3-434D-98CC-67091484B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1" name="Rectangle 63">
              <a:extLst>
                <a:ext uri="{FF2B5EF4-FFF2-40B4-BE49-F238E27FC236}">
                  <a16:creationId xmlns:a16="http://schemas.microsoft.com/office/drawing/2014/main" id="{5921899B-45CC-4A54-B7A1-AAD458962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DEABDC5C-E7E4-42D1-B1F7-E63689617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3" name="Rectangle 65">
              <a:extLst>
                <a:ext uri="{FF2B5EF4-FFF2-40B4-BE49-F238E27FC236}">
                  <a16:creationId xmlns:a16="http://schemas.microsoft.com/office/drawing/2014/main" id="{4C970AC8-8F60-47BD-A590-E602D3391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4" name="Rectangle 66">
              <a:extLst>
                <a:ext uri="{FF2B5EF4-FFF2-40B4-BE49-F238E27FC236}">
                  <a16:creationId xmlns:a16="http://schemas.microsoft.com/office/drawing/2014/main" id="{5AFD254D-4B30-4659-BC90-E0A4DD294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5" name="Rectangle 67">
              <a:extLst>
                <a:ext uri="{FF2B5EF4-FFF2-40B4-BE49-F238E27FC236}">
                  <a16:creationId xmlns:a16="http://schemas.microsoft.com/office/drawing/2014/main" id="{FAEA8AF0-55F7-4787-B137-F2E762933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6" name="Rectangle 68">
              <a:extLst>
                <a:ext uri="{FF2B5EF4-FFF2-40B4-BE49-F238E27FC236}">
                  <a16:creationId xmlns:a16="http://schemas.microsoft.com/office/drawing/2014/main" id="{D6631FD0-27B1-423E-B8A9-79F8A31D2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7" name="Rectangle 69">
              <a:extLst>
                <a:ext uri="{FF2B5EF4-FFF2-40B4-BE49-F238E27FC236}">
                  <a16:creationId xmlns:a16="http://schemas.microsoft.com/office/drawing/2014/main" id="{63C02F17-5688-476B-BCC4-0FCAF5A0C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8" name="Rectangle 70">
              <a:extLst>
                <a:ext uri="{FF2B5EF4-FFF2-40B4-BE49-F238E27FC236}">
                  <a16:creationId xmlns:a16="http://schemas.microsoft.com/office/drawing/2014/main" id="{B18665F3-168F-4AA3-B511-03247C5CF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9" name="Rectangle 71">
              <a:extLst>
                <a:ext uri="{FF2B5EF4-FFF2-40B4-BE49-F238E27FC236}">
                  <a16:creationId xmlns:a16="http://schemas.microsoft.com/office/drawing/2014/main" id="{187FD62C-B194-4D84-AD77-E57DEC817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728"/>
              <a:ext cx="19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10" name="Text Box 72">
              <a:extLst>
                <a:ext uri="{FF2B5EF4-FFF2-40B4-BE49-F238E27FC236}">
                  <a16:creationId xmlns:a16="http://schemas.microsoft.com/office/drawing/2014/main" id="{A9FFA7DD-8B6D-479F-8F4E-02CF352BB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" y="-92"/>
              <a:ext cx="406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200" b="1" dirty="0">
                  <a:latin typeface="Helvetica" panose="020B0604020202020204" pitchFamily="34" charset="0"/>
                </a:rPr>
                <a:t>1-2</a:t>
              </a:r>
            </a:p>
          </p:txBody>
        </p:sp>
        <p:sp>
          <p:nvSpPr>
            <p:cNvPr id="111" name="Text Box 73">
              <a:extLst>
                <a:ext uri="{FF2B5EF4-FFF2-40B4-BE49-F238E27FC236}">
                  <a16:creationId xmlns:a16="http://schemas.microsoft.com/office/drawing/2014/main" id="{54991E4F-C7CA-4C93-A971-5A9B2094B9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" y="339"/>
              <a:ext cx="270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200" b="1">
                  <a:latin typeface="Helvetica" panose="020B0604020202020204" pitchFamily="34" charset="0"/>
                </a:rPr>
                <a:t>3</a:t>
              </a:r>
            </a:p>
          </p:txBody>
        </p:sp>
        <p:sp>
          <p:nvSpPr>
            <p:cNvPr id="112" name="Text Box 74">
              <a:extLst>
                <a:ext uri="{FF2B5EF4-FFF2-40B4-BE49-F238E27FC236}">
                  <a16:creationId xmlns:a16="http://schemas.microsoft.com/office/drawing/2014/main" id="{C68AA712-9A92-424C-85B2-6A0881BFB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" y="761"/>
              <a:ext cx="270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200" b="1">
                  <a:latin typeface="Helvetica" panose="020B0604020202020204" pitchFamily="34" charset="0"/>
                </a:rPr>
                <a:t>4</a:t>
              </a:r>
            </a:p>
          </p:txBody>
        </p:sp>
        <p:sp>
          <p:nvSpPr>
            <p:cNvPr id="113" name="Text Box 75">
              <a:extLst>
                <a:ext uri="{FF2B5EF4-FFF2-40B4-BE49-F238E27FC236}">
                  <a16:creationId xmlns:a16="http://schemas.microsoft.com/office/drawing/2014/main" id="{2DCD52F1-DC34-4C1E-9AB1-03E85C4C48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" y="1204"/>
              <a:ext cx="406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200" b="1">
                  <a:latin typeface="Helvetica" panose="020B0604020202020204" pitchFamily="34" charset="0"/>
                </a:rPr>
                <a:t>5-8</a:t>
              </a:r>
            </a:p>
          </p:txBody>
        </p:sp>
        <p:sp>
          <p:nvSpPr>
            <p:cNvPr id="114" name="Text Box 76">
              <a:extLst>
                <a:ext uri="{FF2B5EF4-FFF2-40B4-BE49-F238E27FC236}">
                  <a16:creationId xmlns:a16="http://schemas.microsoft.com/office/drawing/2014/main" id="{C7475FFE-13F0-41B0-A3B0-8750DCE385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6" y="1636"/>
              <a:ext cx="491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200" b="1">
                  <a:latin typeface="Helvetica" panose="020B0604020202020204" pitchFamily="34" charset="0"/>
                </a:rPr>
                <a:t>9-16</a:t>
              </a:r>
            </a:p>
          </p:txBody>
        </p:sp>
        <p:sp>
          <p:nvSpPr>
            <p:cNvPr id="115" name="Line 77">
              <a:extLst>
                <a:ext uri="{FF2B5EF4-FFF2-40B4-BE49-F238E27FC236}">
                  <a16:creationId xmlns:a16="http://schemas.microsoft.com/office/drawing/2014/main" id="{CB77EC43-C2F3-47F8-94B2-B5314A800C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9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16" name="Line 78">
              <a:extLst>
                <a:ext uri="{FF2B5EF4-FFF2-40B4-BE49-F238E27FC236}">
                  <a16:creationId xmlns:a16="http://schemas.microsoft.com/office/drawing/2014/main" id="{2BB9FD68-2E3D-4807-B221-5688812151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9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17" name="Line 79">
              <a:extLst>
                <a:ext uri="{FF2B5EF4-FFF2-40B4-BE49-F238E27FC236}">
                  <a16:creationId xmlns:a16="http://schemas.microsoft.com/office/drawing/2014/main" id="{684B3ED1-B805-4E06-AC42-CF4D10C8FC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3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18" name="Line 80">
              <a:extLst>
                <a:ext uri="{FF2B5EF4-FFF2-40B4-BE49-F238E27FC236}">
                  <a16:creationId xmlns:a16="http://schemas.microsoft.com/office/drawing/2014/main" id="{1F6D769F-E74D-445C-A4F4-E34A5659F5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9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19" name="Line 81">
              <a:extLst>
                <a:ext uri="{FF2B5EF4-FFF2-40B4-BE49-F238E27FC236}">
                  <a16:creationId xmlns:a16="http://schemas.microsoft.com/office/drawing/2014/main" id="{F75F3487-23A0-429F-9882-5DD4985392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528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0" name="Line 82">
              <a:extLst>
                <a:ext uri="{FF2B5EF4-FFF2-40B4-BE49-F238E27FC236}">
                  <a16:creationId xmlns:a16="http://schemas.microsoft.com/office/drawing/2014/main" id="{D73734C1-2B1F-4BA9-BC94-5C98EE5ED0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528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1" name="Line 83">
              <a:extLst>
                <a:ext uri="{FF2B5EF4-FFF2-40B4-BE49-F238E27FC236}">
                  <a16:creationId xmlns:a16="http://schemas.microsoft.com/office/drawing/2014/main" id="{ED4F02D7-D56D-4570-B8C7-8B9985045B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528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2" name="Line 84">
              <a:extLst>
                <a:ext uri="{FF2B5EF4-FFF2-40B4-BE49-F238E27FC236}">
                  <a16:creationId xmlns:a16="http://schemas.microsoft.com/office/drawing/2014/main" id="{7EB654E3-2C70-46CF-8E09-CC9F342339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96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3" name="Line 85">
              <a:extLst>
                <a:ext uri="{FF2B5EF4-FFF2-40B4-BE49-F238E27FC236}">
                  <a16:creationId xmlns:a16="http://schemas.microsoft.com/office/drawing/2014/main" id="{9FC92C60-7F33-43DC-8BF4-F58481C656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528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4" name="Line 86">
              <a:extLst>
                <a:ext uri="{FF2B5EF4-FFF2-40B4-BE49-F238E27FC236}">
                  <a16:creationId xmlns:a16="http://schemas.microsoft.com/office/drawing/2014/main" id="{F595B5EB-23A6-4D6F-A62D-D8372B48A1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96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5" name="Line 87">
              <a:extLst>
                <a:ext uri="{FF2B5EF4-FFF2-40B4-BE49-F238E27FC236}">
                  <a16:creationId xmlns:a16="http://schemas.microsoft.com/office/drawing/2014/main" id="{2258701A-65EF-4F4A-A0CA-DD89BA92C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9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6" name="Line 88">
              <a:extLst>
                <a:ext uri="{FF2B5EF4-FFF2-40B4-BE49-F238E27FC236}">
                  <a16:creationId xmlns:a16="http://schemas.microsoft.com/office/drawing/2014/main" id="{7AF8218D-E24C-4134-B0DE-854D7581B2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528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7" name="Line 89">
              <a:extLst>
                <a:ext uri="{FF2B5EF4-FFF2-40B4-BE49-F238E27FC236}">
                  <a16:creationId xmlns:a16="http://schemas.microsoft.com/office/drawing/2014/main" id="{A9F8ADAC-F98F-4B9E-A4FC-75EC0CDB20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3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8" name="Line 90">
              <a:extLst>
                <a:ext uri="{FF2B5EF4-FFF2-40B4-BE49-F238E27FC236}">
                  <a16:creationId xmlns:a16="http://schemas.microsoft.com/office/drawing/2014/main" id="{15A0F592-5166-43FF-8A5D-2461FD712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960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9" name="Line 91">
              <a:extLst>
                <a:ext uri="{FF2B5EF4-FFF2-40B4-BE49-F238E27FC236}">
                  <a16:creationId xmlns:a16="http://schemas.microsoft.com/office/drawing/2014/main" id="{73FFD758-BC0D-4555-B685-76C8345674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2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</p:grpSp>
      <p:graphicFrame>
        <p:nvGraphicFramePr>
          <p:cNvPr id="130" name="表格 129">
            <a:extLst>
              <a:ext uri="{FF2B5EF4-FFF2-40B4-BE49-F238E27FC236}">
                <a16:creationId xmlns:a16="http://schemas.microsoft.com/office/drawing/2014/main" id="{326D61B0-4637-4571-85C9-68C874275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787144"/>
              </p:ext>
            </p:extLst>
          </p:nvPr>
        </p:nvGraphicFramePr>
        <p:xfrm>
          <a:off x="340067" y="882918"/>
          <a:ext cx="3259589" cy="3048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259589">
                  <a:extLst>
                    <a:ext uri="{9D8B030D-6E8A-4147-A177-3AD203B41FA5}">
                      <a16:colId xmlns:a16="http://schemas.microsoft.com/office/drawing/2014/main" val="179730344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0" b="0" dirty="0"/>
                        <a:t>Simple segregated method </a:t>
                      </a:r>
                      <a:r>
                        <a:rPr lang="zh-CN" altLang="en-US" sz="1300" b="0" dirty="0"/>
                        <a:t>简单分离存储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121481"/>
                  </a:ext>
                </a:extLst>
              </a:tr>
            </a:tbl>
          </a:graphicData>
        </a:graphic>
      </p:graphicFrame>
      <p:sp>
        <p:nvSpPr>
          <p:cNvPr id="131" name="矩形 28">
            <a:extLst>
              <a:ext uri="{FF2B5EF4-FFF2-40B4-BE49-F238E27FC236}">
                <a16:creationId xmlns:a16="http://schemas.microsoft.com/office/drawing/2014/main" id="{CDA3513E-61CE-4DD8-965C-9BBBC56EC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9050" y="1288617"/>
            <a:ext cx="1136720" cy="276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</a:rPr>
              <a:t>P = malloc(6)</a:t>
            </a:r>
            <a:endParaRPr lang="zh-CN" altLang="en-US" sz="12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46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Malloc example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E50B09-5785-4FC2-9677-AFC331033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67" y="737393"/>
            <a:ext cx="4007589" cy="260394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6E030DB-F8D8-40BB-9BA1-22204D1FED35}"/>
              </a:ext>
            </a:extLst>
          </p:cNvPr>
          <p:cNvSpPr/>
          <p:nvPr/>
        </p:nvSpPr>
        <p:spPr>
          <a:xfrm>
            <a:off x="1389526" y="1218660"/>
            <a:ext cx="1371930" cy="138648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F77B3D9-46C9-423A-A8B5-C0A5F86EEE16}"/>
              </a:ext>
            </a:extLst>
          </p:cNvPr>
          <p:cNvSpPr/>
          <p:nvPr/>
        </p:nvSpPr>
        <p:spPr>
          <a:xfrm>
            <a:off x="1417360" y="1970040"/>
            <a:ext cx="1738848" cy="138648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3F5961A-875D-4FBF-9C06-2E085F21895D}"/>
              </a:ext>
            </a:extLst>
          </p:cNvPr>
          <p:cNvSpPr/>
          <p:nvPr/>
        </p:nvSpPr>
        <p:spPr>
          <a:xfrm>
            <a:off x="475456" y="3023394"/>
            <a:ext cx="533400" cy="152400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23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Finding free blocks - Placement policy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9834D85-C417-479A-8034-535BDDBE6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063363"/>
              </p:ext>
            </p:extLst>
          </p:nvPr>
        </p:nvGraphicFramePr>
        <p:xfrm>
          <a:off x="340068" y="818938"/>
          <a:ext cx="1963858" cy="3048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63858">
                  <a:extLst>
                    <a:ext uri="{9D8B030D-6E8A-4147-A177-3AD203B41FA5}">
                      <a16:colId xmlns:a16="http://schemas.microsoft.com/office/drawing/2014/main" val="179730344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0" b="0" dirty="0"/>
                        <a:t>Segregated Fit </a:t>
                      </a:r>
                      <a:r>
                        <a:rPr lang="zh-CN" altLang="en-US" sz="1300" b="0" dirty="0"/>
                        <a:t>分离适配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121481"/>
                  </a:ext>
                </a:extLst>
              </a:tr>
            </a:tbl>
          </a:graphicData>
        </a:graphic>
      </p:graphicFrame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A0FF7267-C739-40EF-AD43-67CBD2DC49FC}"/>
              </a:ext>
            </a:extLst>
          </p:cNvPr>
          <p:cNvGrpSpPr/>
          <p:nvPr/>
        </p:nvGrpSpPr>
        <p:grpSpPr>
          <a:xfrm>
            <a:off x="526912" y="1870972"/>
            <a:ext cx="3758544" cy="1315136"/>
            <a:chOff x="184408" y="1423194"/>
            <a:chExt cx="3758544" cy="1315136"/>
          </a:xfrm>
        </p:grpSpPr>
        <p:sp>
          <p:nvSpPr>
            <p:cNvPr id="102" name="Rectangle 5">
              <a:extLst>
                <a:ext uri="{FF2B5EF4-FFF2-40B4-BE49-F238E27FC236}">
                  <a16:creationId xmlns:a16="http://schemas.microsoft.com/office/drawing/2014/main" id="{FA2828B2-06F5-4710-BED8-D13B8E1BC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696" y="1499692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3" name="Rectangle 6">
              <a:extLst>
                <a:ext uri="{FF2B5EF4-FFF2-40B4-BE49-F238E27FC236}">
                  <a16:creationId xmlns:a16="http://schemas.microsoft.com/office/drawing/2014/main" id="{B3AD7B56-31C7-4AF3-8A48-0A44DF5F4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711" y="1499692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4" name="Rectangle 7">
              <a:extLst>
                <a:ext uri="{FF2B5EF4-FFF2-40B4-BE49-F238E27FC236}">
                  <a16:creationId xmlns:a16="http://schemas.microsoft.com/office/drawing/2014/main" id="{18D3B91C-F60A-4348-9E2B-B503ED531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741" y="1499692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5" name="Rectangle 8">
              <a:extLst>
                <a:ext uri="{FF2B5EF4-FFF2-40B4-BE49-F238E27FC236}">
                  <a16:creationId xmlns:a16="http://schemas.microsoft.com/office/drawing/2014/main" id="{89B5E603-0F1E-4B5E-A63E-100AB505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6756" y="1499692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6" name="Rectangle 9">
              <a:extLst>
                <a:ext uri="{FF2B5EF4-FFF2-40B4-BE49-F238E27FC236}">
                  <a16:creationId xmlns:a16="http://schemas.microsoft.com/office/drawing/2014/main" id="{8752D3B3-B4A8-4DBB-8312-244B4B77E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786" y="1499692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7" name="Rectangle 10">
              <a:extLst>
                <a:ext uri="{FF2B5EF4-FFF2-40B4-BE49-F238E27FC236}">
                  <a16:creationId xmlns:a16="http://schemas.microsoft.com/office/drawing/2014/main" id="{D905D16E-CBAA-403D-96D9-69639EF3F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2801" y="1499692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8" name="Rectangle 11">
              <a:extLst>
                <a:ext uri="{FF2B5EF4-FFF2-40B4-BE49-F238E27FC236}">
                  <a16:creationId xmlns:a16="http://schemas.microsoft.com/office/drawing/2014/main" id="{77A7B79E-1E83-4A3C-9EDA-2F506E767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6831" y="1499692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9" name="Rectangle 25">
              <a:extLst>
                <a:ext uri="{FF2B5EF4-FFF2-40B4-BE49-F238E27FC236}">
                  <a16:creationId xmlns:a16="http://schemas.microsoft.com/office/drawing/2014/main" id="{385E4306-A1D0-4DD1-AB51-D44632D20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696" y="180920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10" name="Rectangle 26">
              <a:extLst>
                <a:ext uri="{FF2B5EF4-FFF2-40B4-BE49-F238E27FC236}">
                  <a16:creationId xmlns:a16="http://schemas.microsoft.com/office/drawing/2014/main" id="{10C03B84-094C-41B2-A8FE-5AD49C4CB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711" y="180920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11" name="Rectangle 27">
              <a:extLst>
                <a:ext uri="{FF2B5EF4-FFF2-40B4-BE49-F238E27FC236}">
                  <a16:creationId xmlns:a16="http://schemas.microsoft.com/office/drawing/2014/main" id="{0CEE922E-8874-485C-96C9-0D450B9BE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726" y="180920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12" name="Rectangle 29">
              <a:extLst>
                <a:ext uri="{FF2B5EF4-FFF2-40B4-BE49-F238E27FC236}">
                  <a16:creationId xmlns:a16="http://schemas.microsoft.com/office/drawing/2014/main" id="{B3A868C1-B5D0-4A6E-9003-3CBCA5C2B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347" y="180920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13" name="Rectangle 30">
              <a:extLst>
                <a:ext uri="{FF2B5EF4-FFF2-40B4-BE49-F238E27FC236}">
                  <a16:creationId xmlns:a16="http://schemas.microsoft.com/office/drawing/2014/main" id="{6721074B-AD8F-4019-8DB1-9A22A75EE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362" y="180920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14" name="Rectangle 31">
              <a:extLst>
                <a:ext uri="{FF2B5EF4-FFF2-40B4-BE49-F238E27FC236}">
                  <a16:creationId xmlns:a16="http://schemas.microsoft.com/office/drawing/2014/main" id="{2110ECC5-48B8-4F66-8369-FCB7A90E1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377" y="180920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15" name="Rectangle 32">
              <a:extLst>
                <a:ext uri="{FF2B5EF4-FFF2-40B4-BE49-F238E27FC236}">
                  <a16:creationId xmlns:a16="http://schemas.microsoft.com/office/drawing/2014/main" id="{015399E3-BAEF-401F-9178-127A4CCAC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2392" y="180920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16" name="Rectangle 33">
              <a:extLst>
                <a:ext uri="{FF2B5EF4-FFF2-40B4-BE49-F238E27FC236}">
                  <a16:creationId xmlns:a16="http://schemas.microsoft.com/office/drawing/2014/main" id="{6D86B4A9-C1CE-4CDE-A2D1-FAE6C2CD4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422" y="180920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17" name="Rectangle 34">
              <a:extLst>
                <a:ext uri="{FF2B5EF4-FFF2-40B4-BE49-F238E27FC236}">
                  <a16:creationId xmlns:a16="http://schemas.microsoft.com/office/drawing/2014/main" id="{BDA65525-5C3E-4B58-BB6A-851388D70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8437" y="180920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18" name="Rectangle 35">
              <a:extLst>
                <a:ext uri="{FF2B5EF4-FFF2-40B4-BE49-F238E27FC236}">
                  <a16:creationId xmlns:a16="http://schemas.microsoft.com/office/drawing/2014/main" id="{A7782F30-250F-424D-84FB-22533DA1F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453" y="180920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19" name="Rectangle 36">
              <a:extLst>
                <a:ext uri="{FF2B5EF4-FFF2-40B4-BE49-F238E27FC236}">
                  <a16:creationId xmlns:a16="http://schemas.microsoft.com/office/drawing/2014/main" id="{95108A42-D03D-4FFF-8D43-7EEC76D04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468" y="180920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20" name="Rectangle 37">
              <a:extLst>
                <a:ext uri="{FF2B5EF4-FFF2-40B4-BE49-F238E27FC236}">
                  <a16:creationId xmlns:a16="http://schemas.microsoft.com/office/drawing/2014/main" id="{F88D9D0C-B7B9-495E-80AA-7E9430F8E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696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21" name="Rectangle 38">
              <a:extLst>
                <a:ext uri="{FF2B5EF4-FFF2-40B4-BE49-F238E27FC236}">
                  <a16:creationId xmlns:a16="http://schemas.microsoft.com/office/drawing/2014/main" id="{838F5B0F-3D12-4102-B1CF-C12BB1F19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711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22" name="Rectangle 39">
              <a:extLst>
                <a:ext uri="{FF2B5EF4-FFF2-40B4-BE49-F238E27FC236}">
                  <a16:creationId xmlns:a16="http://schemas.microsoft.com/office/drawing/2014/main" id="{1CE2D6B6-47AD-4EA7-B293-09F0053D3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726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23" name="Rectangle 40">
              <a:extLst>
                <a:ext uri="{FF2B5EF4-FFF2-40B4-BE49-F238E27FC236}">
                  <a16:creationId xmlns:a16="http://schemas.microsoft.com/office/drawing/2014/main" id="{1CB34416-970F-41B8-AA9A-A05D65D20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741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24" name="Rectangle 41">
              <a:extLst>
                <a:ext uri="{FF2B5EF4-FFF2-40B4-BE49-F238E27FC236}">
                  <a16:creationId xmlns:a16="http://schemas.microsoft.com/office/drawing/2014/main" id="{1195C3E1-C016-4E2D-A36F-9AA01F81E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6756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25" name="Rectangle 42">
              <a:extLst>
                <a:ext uri="{FF2B5EF4-FFF2-40B4-BE49-F238E27FC236}">
                  <a16:creationId xmlns:a16="http://schemas.microsoft.com/office/drawing/2014/main" id="{D230BE26-3EA0-4451-A4E4-5F1571504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771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26" name="Rectangle 45">
              <a:extLst>
                <a:ext uri="{FF2B5EF4-FFF2-40B4-BE49-F238E27FC236}">
                  <a16:creationId xmlns:a16="http://schemas.microsoft.com/office/drawing/2014/main" id="{D438849E-00EA-4535-8AE4-E50561E70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9071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27" name="Rectangle 46">
              <a:extLst>
                <a:ext uri="{FF2B5EF4-FFF2-40B4-BE49-F238E27FC236}">
                  <a16:creationId xmlns:a16="http://schemas.microsoft.com/office/drawing/2014/main" id="{A99110C7-4411-422D-864C-EAC99D32C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1086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28" name="Rectangle 47">
              <a:extLst>
                <a:ext uri="{FF2B5EF4-FFF2-40B4-BE49-F238E27FC236}">
                  <a16:creationId xmlns:a16="http://schemas.microsoft.com/office/drawing/2014/main" id="{109CB34E-BD96-4937-A3BC-8DCC50A4B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101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29" name="Rectangle 48">
              <a:extLst>
                <a:ext uri="{FF2B5EF4-FFF2-40B4-BE49-F238E27FC236}">
                  <a16:creationId xmlns:a16="http://schemas.microsoft.com/office/drawing/2014/main" id="{B5A38124-9586-43F7-AD7A-5388DCD5A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117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30" name="Rectangle 49">
              <a:extLst>
                <a:ext uri="{FF2B5EF4-FFF2-40B4-BE49-F238E27FC236}">
                  <a16:creationId xmlns:a16="http://schemas.microsoft.com/office/drawing/2014/main" id="{CEA4E4E4-0276-4624-882C-E1DB35455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7132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31" name="Rectangle 50">
              <a:extLst>
                <a:ext uri="{FF2B5EF4-FFF2-40B4-BE49-F238E27FC236}">
                  <a16:creationId xmlns:a16="http://schemas.microsoft.com/office/drawing/2014/main" id="{A001B941-7942-4762-B6DD-67D716484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9147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32" name="Rectangle 56">
              <a:extLst>
                <a:ext uri="{FF2B5EF4-FFF2-40B4-BE49-F238E27FC236}">
                  <a16:creationId xmlns:a16="http://schemas.microsoft.com/office/drawing/2014/main" id="{6EC16DEC-8E98-408B-97E5-A42973826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696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33" name="Rectangle 57">
              <a:extLst>
                <a:ext uri="{FF2B5EF4-FFF2-40B4-BE49-F238E27FC236}">
                  <a16:creationId xmlns:a16="http://schemas.microsoft.com/office/drawing/2014/main" id="{25D98138-459B-4AFD-ABBD-77F402F35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711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34" name="Rectangle 58">
              <a:extLst>
                <a:ext uri="{FF2B5EF4-FFF2-40B4-BE49-F238E27FC236}">
                  <a16:creationId xmlns:a16="http://schemas.microsoft.com/office/drawing/2014/main" id="{696AE7D8-06F3-4228-8FAC-7ECD78AB3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726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35" name="Rectangle 59">
              <a:extLst>
                <a:ext uri="{FF2B5EF4-FFF2-40B4-BE49-F238E27FC236}">
                  <a16:creationId xmlns:a16="http://schemas.microsoft.com/office/drawing/2014/main" id="{9F949DB1-D6C1-42EF-8DAF-C914C5023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741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36" name="Rectangle 60">
              <a:extLst>
                <a:ext uri="{FF2B5EF4-FFF2-40B4-BE49-F238E27FC236}">
                  <a16:creationId xmlns:a16="http://schemas.microsoft.com/office/drawing/2014/main" id="{C190F667-5CA0-465F-B996-E79C41010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6756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37" name="Rectangle 61">
              <a:extLst>
                <a:ext uri="{FF2B5EF4-FFF2-40B4-BE49-F238E27FC236}">
                  <a16:creationId xmlns:a16="http://schemas.microsoft.com/office/drawing/2014/main" id="{E8844D15-55BB-4600-B45B-1DAA198AB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771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38" name="Rectangle 62">
              <a:extLst>
                <a:ext uri="{FF2B5EF4-FFF2-40B4-BE49-F238E27FC236}">
                  <a16:creationId xmlns:a16="http://schemas.microsoft.com/office/drawing/2014/main" id="{04B0D3A7-2DF9-4E5D-8EC3-9E22A63DF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786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39" name="Rectangle 63">
              <a:extLst>
                <a:ext uri="{FF2B5EF4-FFF2-40B4-BE49-F238E27FC236}">
                  <a16:creationId xmlns:a16="http://schemas.microsoft.com/office/drawing/2014/main" id="{44655509-AF04-4897-93B3-DC3638E45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2801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40" name="Rectangle 64">
              <a:extLst>
                <a:ext uri="{FF2B5EF4-FFF2-40B4-BE49-F238E27FC236}">
                  <a16:creationId xmlns:a16="http://schemas.microsoft.com/office/drawing/2014/main" id="{8E35F194-A469-4AD4-984B-8C6D373BE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4816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41" name="Rectangle 65">
              <a:extLst>
                <a:ext uri="{FF2B5EF4-FFF2-40B4-BE49-F238E27FC236}">
                  <a16:creationId xmlns:a16="http://schemas.microsoft.com/office/drawing/2014/main" id="{10269291-4B71-46DE-BF71-C21D1C567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6831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42" name="Rectangle 66">
              <a:extLst>
                <a:ext uri="{FF2B5EF4-FFF2-40B4-BE49-F238E27FC236}">
                  <a16:creationId xmlns:a16="http://schemas.microsoft.com/office/drawing/2014/main" id="{687F9B17-6454-43E9-B000-A200F18A0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846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43" name="Rectangle 67">
              <a:extLst>
                <a:ext uri="{FF2B5EF4-FFF2-40B4-BE49-F238E27FC236}">
                  <a16:creationId xmlns:a16="http://schemas.microsoft.com/office/drawing/2014/main" id="{FA18DD77-A08E-4C26-93F2-1702EAB4E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0861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44" name="Rectangle 68">
              <a:extLst>
                <a:ext uri="{FF2B5EF4-FFF2-40B4-BE49-F238E27FC236}">
                  <a16:creationId xmlns:a16="http://schemas.microsoft.com/office/drawing/2014/main" id="{A9A82179-2E6C-4F14-8DE6-0EF6311BF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877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45" name="Rectangle 69">
              <a:extLst>
                <a:ext uri="{FF2B5EF4-FFF2-40B4-BE49-F238E27FC236}">
                  <a16:creationId xmlns:a16="http://schemas.microsoft.com/office/drawing/2014/main" id="{FC7DB496-0E41-4068-9B5F-659B618C7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4892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46" name="Rectangle 70">
              <a:extLst>
                <a:ext uri="{FF2B5EF4-FFF2-40B4-BE49-F238E27FC236}">
                  <a16:creationId xmlns:a16="http://schemas.microsoft.com/office/drawing/2014/main" id="{01DDDB8F-6EA5-47FD-BDDF-F37905499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6907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47" name="Rectangle 71">
              <a:extLst>
                <a:ext uri="{FF2B5EF4-FFF2-40B4-BE49-F238E27FC236}">
                  <a16:creationId xmlns:a16="http://schemas.microsoft.com/office/drawing/2014/main" id="{49F010A6-5988-44CD-A69E-C04B47D3D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8922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48" name="Text Box 72">
              <a:extLst>
                <a:ext uri="{FF2B5EF4-FFF2-40B4-BE49-F238E27FC236}">
                  <a16:creationId xmlns:a16="http://schemas.microsoft.com/office/drawing/2014/main" id="{C27424F8-5650-4E0F-9B06-8FB76F774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664" y="1423194"/>
              <a:ext cx="406032" cy="276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200" b="1" dirty="0">
                  <a:latin typeface="Helvetica" panose="020B0604020202020204" pitchFamily="34" charset="0"/>
                </a:rPr>
                <a:t>1-2</a:t>
              </a:r>
            </a:p>
          </p:txBody>
        </p:sp>
        <p:sp>
          <p:nvSpPr>
            <p:cNvPr id="149" name="Text Box 74">
              <a:extLst>
                <a:ext uri="{FF2B5EF4-FFF2-40B4-BE49-F238E27FC236}">
                  <a16:creationId xmlns:a16="http://schemas.microsoft.com/office/drawing/2014/main" id="{CAA87A83-B372-4B6B-8943-6E082FF0EE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472" y="1744186"/>
              <a:ext cx="4058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200" b="1" dirty="0">
                  <a:latin typeface="Helvetica" panose="020B0604020202020204" pitchFamily="34" charset="0"/>
                </a:rPr>
                <a:t>3-4</a:t>
              </a:r>
            </a:p>
          </p:txBody>
        </p:sp>
        <p:sp>
          <p:nvSpPr>
            <p:cNvPr id="150" name="Text Box 75">
              <a:extLst>
                <a:ext uri="{FF2B5EF4-FFF2-40B4-BE49-F238E27FC236}">
                  <a16:creationId xmlns:a16="http://schemas.microsoft.com/office/drawing/2014/main" id="{7AC73A42-67C8-4CFC-8B7D-6FFC9323E6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664" y="2109105"/>
              <a:ext cx="406032" cy="276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200" b="1" dirty="0">
                  <a:latin typeface="Helvetica" panose="020B0604020202020204" pitchFamily="34" charset="0"/>
                </a:rPr>
                <a:t>5-8</a:t>
              </a:r>
            </a:p>
          </p:txBody>
        </p:sp>
        <p:sp>
          <p:nvSpPr>
            <p:cNvPr id="151" name="Text Box 76">
              <a:extLst>
                <a:ext uri="{FF2B5EF4-FFF2-40B4-BE49-F238E27FC236}">
                  <a16:creationId xmlns:a16="http://schemas.microsoft.com/office/drawing/2014/main" id="{B714FEBD-C4B5-4769-9E51-84BEAB7230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408" y="2461439"/>
              <a:ext cx="491039" cy="276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200" b="1" dirty="0">
                  <a:latin typeface="Helvetica" panose="020B0604020202020204" pitchFamily="34" charset="0"/>
                </a:rPr>
                <a:t>9-16</a:t>
              </a:r>
            </a:p>
          </p:txBody>
        </p:sp>
        <p:sp>
          <p:nvSpPr>
            <p:cNvPr id="152" name="Line 77">
              <a:extLst>
                <a:ext uri="{FF2B5EF4-FFF2-40B4-BE49-F238E27FC236}">
                  <a16:creationId xmlns:a16="http://schemas.microsoft.com/office/drawing/2014/main" id="{44EDA5B7-CCF7-4EB1-B6D2-02F997BB9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2726" y="1579517"/>
              <a:ext cx="1920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53" name="Line 78">
              <a:extLst>
                <a:ext uri="{FF2B5EF4-FFF2-40B4-BE49-F238E27FC236}">
                  <a16:creationId xmlns:a16="http://schemas.microsoft.com/office/drawing/2014/main" id="{FD2978B4-9AF8-4571-8697-1AB0544CD9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8771" y="1579517"/>
              <a:ext cx="1920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54" name="Line 79">
              <a:extLst>
                <a:ext uri="{FF2B5EF4-FFF2-40B4-BE49-F238E27FC236}">
                  <a16:creationId xmlns:a16="http://schemas.microsoft.com/office/drawing/2014/main" id="{744008AE-824E-480A-A576-3402745846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7056" y="2248238"/>
              <a:ext cx="1920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55" name="Line 80">
              <a:extLst>
                <a:ext uri="{FF2B5EF4-FFF2-40B4-BE49-F238E27FC236}">
                  <a16:creationId xmlns:a16="http://schemas.microsoft.com/office/drawing/2014/main" id="{372239BA-8D89-4F86-8C3B-38E720B382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4816" y="1579517"/>
              <a:ext cx="1920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56" name="Line 84">
              <a:extLst>
                <a:ext uri="{FF2B5EF4-FFF2-40B4-BE49-F238E27FC236}">
                  <a16:creationId xmlns:a16="http://schemas.microsoft.com/office/drawing/2014/main" id="{775DAE65-4269-4D3A-B100-2CF24B3720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4332" y="1889028"/>
              <a:ext cx="1920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57" name="Line 86">
              <a:extLst>
                <a:ext uri="{FF2B5EF4-FFF2-40B4-BE49-F238E27FC236}">
                  <a16:creationId xmlns:a16="http://schemas.microsoft.com/office/drawing/2014/main" id="{6E83A06B-C1CB-49EE-B921-57CF64FC34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4407" y="1889028"/>
              <a:ext cx="1920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58" name="Line 87">
              <a:extLst>
                <a:ext uri="{FF2B5EF4-FFF2-40B4-BE49-F238E27FC236}">
                  <a16:creationId xmlns:a16="http://schemas.microsoft.com/office/drawing/2014/main" id="{D72BEE44-A1F9-4639-91F7-D7D671515E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9056" y="1579517"/>
              <a:ext cx="1920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59" name="Line 89">
              <a:extLst>
                <a:ext uri="{FF2B5EF4-FFF2-40B4-BE49-F238E27FC236}">
                  <a16:creationId xmlns:a16="http://schemas.microsoft.com/office/drawing/2014/main" id="{5FC6F245-4447-47A5-B7BD-E1EEE6621E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0954" y="2248238"/>
              <a:ext cx="1920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60" name="Line 90">
              <a:extLst>
                <a:ext uri="{FF2B5EF4-FFF2-40B4-BE49-F238E27FC236}">
                  <a16:creationId xmlns:a16="http://schemas.microsoft.com/office/drawing/2014/main" id="{C5C861A4-4463-4D26-8CF4-0F5A3187C6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4483" y="1889028"/>
              <a:ext cx="1920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61" name="Line 91">
              <a:extLst>
                <a:ext uri="{FF2B5EF4-FFF2-40B4-BE49-F238E27FC236}">
                  <a16:creationId xmlns:a16="http://schemas.microsoft.com/office/drawing/2014/main" id="{BB243297-9DFD-457C-B6C0-5A703D7E3F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0937" y="2607448"/>
              <a:ext cx="1920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</p:grp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8D5EAC6E-AE6C-4207-84A9-1B2B4DA741CA}"/>
              </a:ext>
            </a:extLst>
          </p:cNvPr>
          <p:cNvSpPr/>
          <p:nvPr/>
        </p:nvSpPr>
        <p:spPr>
          <a:xfrm>
            <a:off x="78122" y="1194594"/>
            <a:ext cx="4493848" cy="947722"/>
          </a:xfrm>
          <a:prstGeom prst="wedgeRoundRectCallout">
            <a:avLst>
              <a:gd name="adj1" fmla="val -23668"/>
              <a:gd name="adj2" fmla="val -58331"/>
              <a:gd name="adj3" fmla="val 16667"/>
            </a:avLst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FFFF00"/>
                </a:solidFill>
              </a:rPr>
              <a:t>First-fit search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If we find one, we split it and </a:t>
            </a:r>
            <a:r>
              <a:rPr lang="en-US" altLang="zh-CN" sz="1200" dirty="0">
                <a:solidFill>
                  <a:srgbClr val="FFFF00"/>
                </a:solidFill>
              </a:rPr>
              <a:t>insert</a:t>
            </a:r>
            <a:r>
              <a:rPr lang="en-US" altLang="zh-CN" sz="1200" dirty="0"/>
              <a:t> the fragment in the appropriate free list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If not, we search for the </a:t>
            </a:r>
            <a:r>
              <a:rPr lang="en-US" altLang="zh-CN" sz="1200" dirty="0">
                <a:solidFill>
                  <a:srgbClr val="FFFF00"/>
                </a:solidFill>
              </a:rPr>
              <a:t>next larger</a:t>
            </a:r>
            <a:r>
              <a:rPr lang="en-US" altLang="zh-CN" sz="1200" dirty="0"/>
              <a:t> size class </a:t>
            </a:r>
            <a:endParaRPr lang="zh-CN" altLang="en-US" sz="1200" dirty="0"/>
          </a:p>
        </p:txBody>
      </p:sp>
      <p:sp>
        <p:nvSpPr>
          <p:cNvPr id="73" name="矩形 28">
            <a:extLst>
              <a:ext uri="{FF2B5EF4-FFF2-40B4-BE49-F238E27FC236}">
                <a16:creationId xmlns:a16="http://schemas.microsoft.com/office/drawing/2014/main" id="{FC8382FC-5925-49A9-BD13-8B805BD80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592" y="835310"/>
            <a:ext cx="1136720" cy="276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</a:rPr>
              <a:t>P = malloc(10)</a:t>
            </a:r>
            <a:endParaRPr lang="zh-CN" altLang="en-US" sz="12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548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Keep track of free blocks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Method3: 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Segregated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free list </a:t>
            </a:r>
            <a:r>
              <a:rPr lang="zh-CN" altLang="en-US" sz="1500" dirty="0">
                <a:solidFill>
                  <a:srgbClr val="990000"/>
                </a:solidFill>
                <a:ea typeface="楷体" pitchFamily="49" charset="-122"/>
              </a:rPr>
              <a:t>分离空闲链表</a:t>
            </a:r>
            <a:endParaRPr lang="en-US" altLang="zh-CN" sz="1500" dirty="0">
              <a:solidFill>
                <a:srgbClr val="990000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Different free lists for different </a:t>
            </a:r>
            <a:r>
              <a:rPr lang="en-US" altLang="zh-CN" sz="1400" dirty="0">
                <a:solidFill>
                  <a:srgbClr val="990000"/>
                </a:solidFill>
                <a:ea typeface="楷体" pitchFamily="49" charset="-122"/>
              </a:rPr>
              <a:t>size classes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C1F878F-FA90-4A44-AB50-7AD03BC56656}"/>
              </a:ext>
            </a:extLst>
          </p:cNvPr>
          <p:cNvGrpSpPr/>
          <p:nvPr/>
        </p:nvGrpSpPr>
        <p:grpSpPr>
          <a:xfrm>
            <a:off x="513160" y="1423194"/>
            <a:ext cx="3772296" cy="1304822"/>
            <a:chOff x="170656" y="1423194"/>
            <a:chExt cx="3772296" cy="1304822"/>
          </a:xfrm>
        </p:grpSpPr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98FC77B-1D2D-46B0-9F46-08CDF9045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696" y="1499692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C96DCAB0-F331-4B04-ABBC-B0C7C1696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711" y="1499692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D243BCF2-A71E-4DF3-8948-05CF204BF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741" y="1499692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D62B9CCC-2FF9-493F-940F-2812D014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6756" y="1499692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98A467DA-F058-4425-8AC1-A4632DFFF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786" y="1499692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E34D929D-933C-410E-BFC3-23F269182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2801" y="1499692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3977797A-EAAF-414A-9186-20EC79034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6831" y="1499692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3" name="Rectangle 25">
              <a:extLst>
                <a:ext uri="{FF2B5EF4-FFF2-40B4-BE49-F238E27FC236}">
                  <a16:creationId xmlns:a16="http://schemas.microsoft.com/office/drawing/2014/main" id="{1EB58630-E512-428E-9D0A-C142B2ADE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696" y="180920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4" name="Rectangle 26">
              <a:extLst>
                <a:ext uri="{FF2B5EF4-FFF2-40B4-BE49-F238E27FC236}">
                  <a16:creationId xmlns:a16="http://schemas.microsoft.com/office/drawing/2014/main" id="{BEC268F3-92A4-4F96-8E3F-5A8A4FB80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711" y="180920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5" name="Rectangle 27">
              <a:extLst>
                <a:ext uri="{FF2B5EF4-FFF2-40B4-BE49-F238E27FC236}">
                  <a16:creationId xmlns:a16="http://schemas.microsoft.com/office/drawing/2014/main" id="{01B8A88E-CD16-48D1-A4AA-002A0491C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726" y="180920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7" name="Rectangle 29">
              <a:extLst>
                <a:ext uri="{FF2B5EF4-FFF2-40B4-BE49-F238E27FC236}">
                  <a16:creationId xmlns:a16="http://schemas.microsoft.com/office/drawing/2014/main" id="{E84EE60C-F894-4711-AF44-9FEF2D308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347" y="180920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8" name="Rectangle 30">
              <a:extLst>
                <a:ext uri="{FF2B5EF4-FFF2-40B4-BE49-F238E27FC236}">
                  <a16:creationId xmlns:a16="http://schemas.microsoft.com/office/drawing/2014/main" id="{7E1D184A-7136-481A-8ED4-D23FEEA84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362" y="180920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69" name="Rectangle 31">
              <a:extLst>
                <a:ext uri="{FF2B5EF4-FFF2-40B4-BE49-F238E27FC236}">
                  <a16:creationId xmlns:a16="http://schemas.microsoft.com/office/drawing/2014/main" id="{B0DE10C5-521B-46E3-8E44-12994D0D7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377" y="180920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0" name="Rectangle 32">
              <a:extLst>
                <a:ext uri="{FF2B5EF4-FFF2-40B4-BE49-F238E27FC236}">
                  <a16:creationId xmlns:a16="http://schemas.microsoft.com/office/drawing/2014/main" id="{1B7E2E60-A4C1-43E9-8628-3F596E57F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2392" y="180920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1" name="Rectangle 33">
              <a:extLst>
                <a:ext uri="{FF2B5EF4-FFF2-40B4-BE49-F238E27FC236}">
                  <a16:creationId xmlns:a16="http://schemas.microsoft.com/office/drawing/2014/main" id="{FF6B81AD-0241-45A4-87D2-111E23DF4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6422" y="180920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2" name="Rectangle 34">
              <a:extLst>
                <a:ext uri="{FF2B5EF4-FFF2-40B4-BE49-F238E27FC236}">
                  <a16:creationId xmlns:a16="http://schemas.microsoft.com/office/drawing/2014/main" id="{DFE30806-EAFD-4B35-A5E2-DC4AECD5F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8437" y="180920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3" name="Rectangle 35">
              <a:extLst>
                <a:ext uri="{FF2B5EF4-FFF2-40B4-BE49-F238E27FC236}">
                  <a16:creationId xmlns:a16="http://schemas.microsoft.com/office/drawing/2014/main" id="{2460CCB5-D29C-40C8-ACA8-98D80D232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453" y="180920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4" name="Rectangle 36">
              <a:extLst>
                <a:ext uri="{FF2B5EF4-FFF2-40B4-BE49-F238E27FC236}">
                  <a16:creationId xmlns:a16="http://schemas.microsoft.com/office/drawing/2014/main" id="{EE812007-A878-4C1A-865A-0C9D604BB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468" y="180920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5" name="Rectangle 37">
              <a:extLst>
                <a:ext uri="{FF2B5EF4-FFF2-40B4-BE49-F238E27FC236}">
                  <a16:creationId xmlns:a16="http://schemas.microsoft.com/office/drawing/2014/main" id="{57A9FE47-13A5-4057-BC48-12E5B89AE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696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6" name="Rectangle 38">
              <a:extLst>
                <a:ext uri="{FF2B5EF4-FFF2-40B4-BE49-F238E27FC236}">
                  <a16:creationId xmlns:a16="http://schemas.microsoft.com/office/drawing/2014/main" id="{8F5BCFD4-E5BB-41B5-AEB8-34592E2B2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711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7" name="Rectangle 39">
              <a:extLst>
                <a:ext uri="{FF2B5EF4-FFF2-40B4-BE49-F238E27FC236}">
                  <a16:creationId xmlns:a16="http://schemas.microsoft.com/office/drawing/2014/main" id="{E0B654EF-AB55-4C18-8735-A899FD67B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726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8" name="Rectangle 40">
              <a:extLst>
                <a:ext uri="{FF2B5EF4-FFF2-40B4-BE49-F238E27FC236}">
                  <a16:creationId xmlns:a16="http://schemas.microsoft.com/office/drawing/2014/main" id="{7ECE50DD-F4E0-4A78-A9FE-2FA454379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741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79" name="Rectangle 41">
              <a:extLst>
                <a:ext uri="{FF2B5EF4-FFF2-40B4-BE49-F238E27FC236}">
                  <a16:creationId xmlns:a16="http://schemas.microsoft.com/office/drawing/2014/main" id="{A8A19E54-B74F-4D4F-8E5D-FE23CAE31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6756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0" name="Rectangle 42">
              <a:extLst>
                <a:ext uri="{FF2B5EF4-FFF2-40B4-BE49-F238E27FC236}">
                  <a16:creationId xmlns:a16="http://schemas.microsoft.com/office/drawing/2014/main" id="{821C641B-89DD-4A9A-AB16-7BB37C003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771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3" name="Rectangle 45">
              <a:extLst>
                <a:ext uri="{FF2B5EF4-FFF2-40B4-BE49-F238E27FC236}">
                  <a16:creationId xmlns:a16="http://schemas.microsoft.com/office/drawing/2014/main" id="{7D92CE42-E93B-4048-BD11-699EA28A5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9071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4" name="Rectangle 46">
              <a:extLst>
                <a:ext uri="{FF2B5EF4-FFF2-40B4-BE49-F238E27FC236}">
                  <a16:creationId xmlns:a16="http://schemas.microsoft.com/office/drawing/2014/main" id="{2013E514-EA16-4D14-BE3F-80463A654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1086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5" name="Rectangle 47">
              <a:extLst>
                <a:ext uri="{FF2B5EF4-FFF2-40B4-BE49-F238E27FC236}">
                  <a16:creationId xmlns:a16="http://schemas.microsoft.com/office/drawing/2014/main" id="{728F5B8F-BC73-4E85-B9B0-0D6E0D42F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101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6" name="Rectangle 48">
              <a:extLst>
                <a:ext uri="{FF2B5EF4-FFF2-40B4-BE49-F238E27FC236}">
                  <a16:creationId xmlns:a16="http://schemas.microsoft.com/office/drawing/2014/main" id="{FFC65A58-262E-4B7F-826F-F220E31A7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5117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7" name="Rectangle 49">
              <a:extLst>
                <a:ext uri="{FF2B5EF4-FFF2-40B4-BE49-F238E27FC236}">
                  <a16:creationId xmlns:a16="http://schemas.microsoft.com/office/drawing/2014/main" id="{2E58C88D-435E-4A65-94A6-016090F4E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7132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88" name="Rectangle 50">
              <a:extLst>
                <a:ext uri="{FF2B5EF4-FFF2-40B4-BE49-F238E27FC236}">
                  <a16:creationId xmlns:a16="http://schemas.microsoft.com/office/drawing/2014/main" id="{D22F4C2A-4695-489A-AD75-56C66BE76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9147" y="216841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4" name="Rectangle 56">
              <a:extLst>
                <a:ext uri="{FF2B5EF4-FFF2-40B4-BE49-F238E27FC236}">
                  <a16:creationId xmlns:a16="http://schemas.microsoft.com/office/drawing/2014/main" id="{43BA7451-FC99-49E2-BDC9-077954656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696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5" name="Rectangle 57">
              <a:extLst>
                <a:ext uri="{FF2B5EF4-FFF2-40B4-BE49-F238E27FC236}">
                  <a16:creationId xmlns:a16="http://schemas.microsoft.com/office/drawing/2014/main" id="{057CB665-00B0-4A33-B131-CB36B807E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711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6" name="Rectangle 58">
              <a:extLst>
                <a:ext uri="{FF2B5EF4-FFF2-40B4-BE49-F238E27FC236}">
                  <a16:creationId xmlns:a16="http://schemas.microsoft.com/office/drawing/2014/main" id="{550B3DF0-0A97-4D74-8EC3-E197F5961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726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7" name="Rectangle 59">
              <a:extLst>
                <a:ext uri="{FF2B5EF4-FFF2-40B4-BE49-F238E27FC236}">
                  <a16:creationId xmlns:a16="http://schemas.microsoft.com/office/drawing/2014/main" id="{3F6B2F45-BC85-4D30-B343-81E84FF2D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741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8" name="Rectangle 60">
              <a:extLst>
                <a:ext uri="{FF2B5EF4-FFF2-40B4-BE49-F238E27FC236}">
                  <a16:creationId xmlns:a16="http://schemas.microsoft.com/office/drawing/2014/main" id="{312E1C1B-99BF-42B0-A185-2171848F3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6756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99" name="Rectangle 61">
              <a:extLst>
                <a:ext uri="{FF2B5EF4-FFF2-40B4-BE49-F238E27FC236}">
                  <a16:creationId xmlns:a16="http://schemas.microsoft.com/office/drawing/2014/main" id="{FAC0ADE3-647D-4DF7-815A-FE4AC79AC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771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0" name="Rectangle 62">
              <a:extLst>
                <a:ext uri="{FF2B5EF4-FFF2-40B4-BE49-F238E27FC236}">
                  <a16:creationId xmlns:a16="http://schemas.microsoft.com/office/drawing/2014/main" id="{9CAD0F0A-01B3-434D-98CC-67091484B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786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1" name="Rectangle 63">
              <a:extLst>
                <a:ext uri="{FF2B5EF4-FFF2-40B4-BE49-F238E27FC236}">
                  <a16:creationId xmlns:a16="http://schemas.microsoft.com/office/drawing/2014/main" id="{5921899B-45CC-4A54-B7A1-AAD458962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2801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DEABDC5C-E7E4-42D1-B1F7-E63689617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4816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3" name="Rectangle 65">
              <a:extLst>
                <a:ext uri="{FF2B5EF4-FFF2-40B4-BE49-F238E27FC236}">
                  <a16:creationId xmlns:a16="http://schemas.microsoft.com/office/drawing/2014/main" id="{4C970AC8-8F60-47BD-A590-E602D3391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6831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4" name="Rectangle 66">
              <a:extLst>
                <a:ext uri="{FF2B5EF4-FFF2-40B4-BE49-F238E27FC236}">
                  <a16:creationId xmlns:a16="http://schemas.microsoft.com/office/drawing/2014/main" id="{5AFD254D-4B30-4659-BC90-E0A4DD294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846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5" name="Rectangle 67">
              <a:extLst>
                <a:ext uri="{FF2B5EF4-FFF2-40B4-BE49-F238E27FC236}">
                  <a16:creationId xmlns:a16="http://schemas.microsoft.com/office/drawing/2014/main" id="{FAEA8AF0-55F7-4787-B137-F2E762933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0861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6" name="Rectangle 68">
              <a:extLst>
                <a:ext uri="{FF2B5EF4-FFF2-40B4-BE49-F238E27FC236}">
                  <a16:creationId xmlns:a16="http://schemas.microsoft.com/office/drawing/2014/main" id="{D6631FD0-27B1-423E-B8A9-79F8A31D2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877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7" name="Rectangle 69">
              <a:extLst>
                <a:ext uri="{FF2B5EF4-FFF2-40B4-BE49-F238E27FC236}">
                  <a16:creationId xmlns:a16="http://schemas.microsoft.com/office/drawing/2014/main" id="{63C02F17-5688-476B-BCC4-0FCAF5A0C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4892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8" name="Rectangle 70">
              <a:extLst>
                <a:ext uri="{FF2B5EF4-FFF2-40B4-BE49-F238E27FC236}">
                  <a16:creationId xmlns:a16="http://schemas.microsoft.com/office/drawing/2014/main" id="{B18665F3-168F-4AA3-B511-03247C5CF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6907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09" name="Rectangle 71">
              <a:extLst>
                <a:ext uri="{FF2B5EF4-FFF2-40B4-BE49-F238E27FC236}">
                  <a16:creationId xmlns:a16="http://schemas.microsoft.com/office/drawing/2014/main" id="{187FD62C-B194-4D84-AD77-E57DEC817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8922" y="2527623"/>
              <a:ext cx="192015" cy="1596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110" name="Text Box 72">
              <a:extLst>
                <a:ext uri="{FF2B5EF4-FFF2-40B4-BE49-F238E27FC236}">
                  <a16:creationId xmlns:a16="http://schemas.microsoft.com/office/drawing/2014/main" id="{A9FFA7DD-8B6D-479F-8F4E-02CF352BB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664" y="1423194"/>
              <a:ext cx="406032" cy="276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200" b="1" dirty="0">
                  <a:latin typeface="Helvetica" panose="020B0604020202020204" pitchFamily="34" charset="0"/>
                </a:rPr>
                <a:t>1-2</a:t>
              </a:r>
            </a:p>
          </p:txBody>
        </p:sp>
        <p:sp>
          <p:nvSpPr>
            <p:cNvPr id="112" name="Text Box 74">
              <a:extLst>
                <a:ext uri="{FF2B5EF4-FFF2-40B4-BE49-F238E27FC236}">
                  <a16:creationId xmlns:a16="http://schemas.microsoft.com/office/drawing/2014/main" id="{C68AA712-9A92-424C-85B2-6A0881BFB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472" y="1755903"/>
              <a:ext cx="4058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200" b="1" dirty="0">
                  <a:latin typeface="Helvetica" panose="020B0604020202020204" pitchFamily="34" charset="0"/>
                </a:rPr>
                <a:t>3-4</a:t>
              </a:r>
            </a:p>
          </p:txBody>
        </p:sp>
        <p:sp>
          <p:nvSpPr>
            <p:cNvPr id="113" name="Text Box 75">
              <a:extLst>
                <a:ext uri="{FF2B5EF4-FFF2-40B4-BE49-F238E27FC236}">
                  <a16:creationId xmlns:a16="http://schemas.microsoft.com/office/drawing/2014/main" id="{2DCD52F1-DC34-4C1E-9AB1-03E85C4C48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664" y="2091915"/>
              <a:ext cx="406032" cy="276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200" b="1">
                  <a:latin typeface="Helvetica" panose="020B0604020202020204" pitchFamily="34" charset="0"/>
                </a:rPr>
                <a:t>5-8</a:t>
              </a:r>
            </a:p>
          </p:txBody>
        </p:sp>
        <p:sp>
          <p:nvSpPr>
            <p:cNvPr id="114" name="Text Box 76">
              <a:extLst>
                <a:ext uri="{FF2B5EF4-FFF2-40B4-BE49-F238E27FC236}">
                  <a16:creationId xmlns:a16="http://schemas.microsoft.com/office/drawing/2014/main" id="{C7475FFE-13F0-41B0-A3B0-8750DCE385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656" y="2451125"/>
              <a:ext cx="491039" cy="276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200" b="1">
                  <a:latin typeface="Helvetica" panose="020B0604020202020204" pitchFamily="34" charset="0"/>
                </a:rPr>
                <a:t>9-16</a:t>
              </a:r>
            </a:p>
          </p:txBody>
        </p:sp>
        <p:sp>
          <p:nvSpPr>
            <p:cNvPr id="115" name="Line 77">
              <a:extLst>
                <a:ext uri="{FF2B5EF4-FFF2-40B4-BE49-F238E27FC236}">
                  <a16:creationId xmlns:a16="http://schemas.microsoft.com/office/drawing/2014/main" id="{CB77EC43-C2F3-47F8-94B2-B5314A800C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2726" y="1579517"/>
              <a:ext cx="1920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16" name="Line 78">
              <a:extLst>
                <a:ext uri="{FF2B5EF4-FFF2-40B4-BE49-F238E27FC236}">
                  <a16:creationId xmlns:a16="http://schemas.microsoft.com/office/drawing/2014/main" id="{2BB9FD68-2E3D-4807-B221-5688812151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8771" y="1579517"/>
              <a:ext cx="1920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17" name="Line 79">
              <a:extLst>
                <a:ext uri="{FF2B5EF4-FFF2-40B4-BE49-F238E27FC236}">
                  <a16:creationId xmlns:a16="http://schemas.microsoft.com/office/drawing/2014/main" id="{684B3ED1-B805-4E06-AC42-CF4D10C8FC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7056" y="2248238"/>
              <a:ext cx="1920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18" name="Line 80">
              <a:extLst>
                <a:ext uri="{FF2B5EF4-FFF2-40B4-BE49-F238E27FC236}">
                  <a16:creationId xmlns:a16="http://schemas.microsoft.com/office/drawing/2014/main" id="{1F6D769F-E74D-445C-A4F4-E34A5659F5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4816" y="1579517"/>
              <a:ext cx="1920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2" name="Line 84">
              <a:extLst>
                <a:ext uri="{FF2B5EF4-FFF2-40B4-BE49-F238E27FC236}">
                  <a16:creationId xmlns:a16="http://schemas.microsoft.com/office/drawing/2014/main" id="{7EB654E3-2C70-46CF-8E09-CC9F342339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4332" y="1889028"/>
              <a:ext cx="1920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4" name="Line 86">
              <a:extLst>
                <a:ext uri="{FF2B5EF4-FFF2-40B4-BE49-F238E27FC236}">
                  <a16:creationId xmlns:a16="http://schemas.microsoft.com/office/drawing/2014/main" id="{F595B5EB-23A6-4D6F-A62D-D8372B48A1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4407" y="1889028"/>
              <a:ext cx="1920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5" name="Line 87">
              <a:extLst>
                <a:ext uri="{FF2B5EF4-FFF2-40B4-BE49-F238E27FC236}">
                  <a16:creationId xmlns:a16="http://schemas.microsoft.com/office/drawing/2014/main" id="{2258701A-65EF-4F4A-A0CA-DD89BA92C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9056" y="1579517"/>
              <a:ext cx="1920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7" name="Line 89">
              <a:extLst>
                <a:ext uri="{FF2B5EF4-FFF2-40B4-BE49-F238E27FC236}">
                  <a16:creationId xmlns:a16="http://schemas.microsoft.com/office/drawing/2014/main" id="{A9F8ADAC-F98F-4B9E-A4FC-75EC0CDB20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0954" y="2248238"/>
              <a:ext cx="1920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8" name="Line 90">
              <a:extLst>
                <a:ext uri="{FF2B5EF4-FFF2-40B4-BE49-F238E27FC236}">
                  <a16:creationId xmlns:a16="http://schemas.microsoft.com/office/drawing/2014/main" id="{15A0F592-5166-43FF-8A5D-2461FD712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4483" y="1889028"/>
              <a:ext cx="1920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9" name="Line 91">
              <a:extLst>
                <a:ext uri="{FF2B5EF4-FFF2-40B4-BE49-F238E27FC236}">
                  <a16:creationId xmlns:a16="http://schemas.microsoft.com/office/drawing/2014/main" id="{73FFD758-BC0D-4555-B685-76C8345674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0937" y="2607448"/>
              <a:ext cx="1920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708818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Keep track of free blocks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Method4: 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Blocks sorted by size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Can use a balanced tree (e.g. Red-Black tree) with pointers within each </a:t>
            </a:r>
            <a:r>
              <a:rPr lang="en-US" altLang="zh-CN" sz="1400" dirty="0">
                <a:solidFill>
                  <a:srgbClr val="C00000"/>
                </a:solidFill>
                <a:ea typeface="楷体" pitchFamily="49" charset="-122"/>
              </a:rPr>
              <a:t>free block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, and the length used as a key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/>
          </a:p>
        </p:txBody>
      </p:sp>
      <p:pic>
        <p:nvPicPr>
          <p:cNvPr id="130" name="Picture 4">
            <a:extLst>
              <a:ext uri="{FF2B5EF4-FFF2-40B4-BE49-F238E27FC236}">
                <a16:creationId xmlns:a16="http://schemas.microsoft.com/office/drawing/2014/main" id="{839B75F2-0377-48AD-A067-5040353D4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8" b="6197"/>
          <a:stretch/>
        </p:blipFill>
        <p:spPr bwMode="auto">
          <a:xfrm>
            <a:off x="1237456" y="1651794"/>
            <a:ext cx="2515394" cy="158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18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Allocator maintains the </a:t>
            </a: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heap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for process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273115-27DC-40E9-BEA0-26B17763196E}"/>
              </a:ext>
            </a:extLst>
          </p:cNvPr>
          <p:cNvSpPr txBox="1"/>
          <p:nvPr/>
        </p:nvSpPr>
        <p:spPr>
          <a:xfrm>
            <a:off x="144961" y="1104547"/>
            <a:ext cx="234668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300" dirty="0"/>
              <a:t>Maintains an area of a process’s virtual memory known as </a:t>
            </a:r>
            <a:r>
              <a:rPr lang="en-US" altLang="zh-CN" sz="1300" dirty="0">
                <a:solidFill>
                  <a:srgbClr val="990000"/>
                </a:solidFill>
              </a:rPr>
              <a:t>heap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300" dirty="0"/>
              <a:t>Maintains the heap as a </a:t>
            </a:r>
            <a:r>
              <a:rPr lang="en-US" altLang="zh-CN" sz="1300" dirty="0">
                <a:solidFill>
                  <a:srgbClr val="0000FF"/>
                </a:solidFill>
              </a:rPr>
              <a:t>collection of </a:t>
            </a:r>
            <a:r>
              <a:rPr lang="en-US" altLang="zh-CN" sz="1300" dirty="0"/>
              <a:t>various sized </a:t>
            </a:r>
            <a:r>
              <a:rPr lang="en-US" altLang="zh-CN" sz="1300" dirty="0">
                <a:solidFill>
                  <a:srgbClr val="0000FF"/>
                </a:solidFill>
              </a:rPr>
              <a:t>block</a:t>
            </a:r>
            <a:r>
              <a:rPr lang="en-US" altLang="zh-CN" sz="13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300" dirty="0"/>
              <a:t>Explicitly allocate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300" dirty="0"/>
              <a:t>Explicitly or implicitly deallocate </a:t>
            </a:r>
            <a:endParaRPr lang="zh-CN" altLang="en-US" sz="1300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34A3F1D-17AF-4803-B39F-EF3EEF715C6E}"/>
              </a:ext>
            </a:extLst>
          </p:cNvPr>
          <p:cNvGrpSpPr/>
          <p:nvPr/>
        </p:nvGrpSpPr>
        <p:grpSpPr>
          <a:xfrm>
            <a:off x="2303926" y="875237"/>
            <a:ext cx="2222553" cy="2264988"/>
            <a:chOff x="2604747" y="906297"/>
            <a:chExt cx="2222553" cy="226498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878D6B8-B004-43F4-A68A-C980623F07C3}"/>
                </a:ext>
              </a:extLst>
            </p:cNvPr>
            <p:cNvGrpSpPr/>
            <p:nvPr/>
          </p:nvGrpSpPr>
          <p:grpSpPr>
            <a:xfrm>
              <a:off x="2604747" y="906297"/>
              <a:ext cx="2214110" cy="2264988"/>
              <a:chOff x="4902201" y="965994"/>
              <a:chExt cx="1713231" cy="1752600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994B02F1-BFB7-470C-BB9E-B328F01A35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624" t="23545" r="49343" b="8847"/>
              <a:stretch/>
            </p:blipFill>
            <p:spPr>
              <a:xfrm>
                <a:off x="4908734" y="965994"/>
                <a:ext cx="1706698" cy="1752600"/>
              </a:xfrm>
              <a:prstGeom prst="rect">
                <a:avLst/>
              </a:prstGeom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06EAFE1-0A99-41DF-9862-447FBAA4DE2E}"/>
                  </a:ext>
                </a:extLst>
              </p:cNvPr>
              <p:cNvSpPr/>
              <p:nvPr/>
            </p:nvSpPr>
            <p:spPr>
              <a:xfrm>
                <a:off x="4902201" y="1651794"/>
                <a:ext cx="145255" cy="762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1978088-A507-4361-87BF-05502225CFC5}"/>
                </a:ext>
              </a:extLst>
            </p:cNvPr>
            <p:cNvSpPr/>
            <p:nvPr/>
          </p:nvSpPr>
          <p:spPr>
            <a:xfrm>
              <a:off x="4133056" y="926943"/>
              <a:ext cx="694244" cy="417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49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Dynamic memory allocation / management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Explicit Memory Management – 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EMM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Automatic Memory Management – 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AMM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(Garbage collection)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A6CA7F51-B447-4813-B04C-876AB9B5D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7021"/>
              </p:ext>
            </p:extLst>
          </p:nvPr>
        </p:nvGraphicFramePr>
        <p:xfrm>
          <a:off x="1313326" y="1323567"/>
          <a:ext cx="1981200" cy="6096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78313935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442600393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r>
                        <a:rPr lang="en-US" altLang="zh-CN" sz="1400" b="0" dirty="0"/>
                        <a:t>C</a:t>
                      </a:r>
                      <a:endParaRPr lang="zh-CN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/>
                        <a:t>malloc, free</a:t>
                      </a:r>
                      <a:endParaRPr lang="zh-CN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04087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altLang="zh-CN" sz="1400" b="0" dirty="0"/>
                        <a:t>C++</a:t>
                      </a:r>
                      <a:endParaRPr lang="zh-CN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/>
                        <a:t>new, delete</a:t>
                      </a:r>
                      <a:endParaRPr lang="zh-CN" alt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128861"/>
                  </a:ext>
                </a:extLst>
              </a:tr>
            </a:tbl>
          </a:graphicData>
        </a:graphic>
      </p:graphicFrame>
      <p:pic>
        <p:nvPicPr>
          <p:cNvPr id="1026" name="Picture 2" descr="https://timgsa.baidu.com/timg?image&amp;quality=80&amp;size=b9999_10000&amp;sec=1506575216057&amp;di=8909752588e42090f88d06c1398e98a9&amp;imgtype=0&amp;src=http%3A%2F%2Fp1.qhimg.com%2Ft015abe0684c94a3a97.png">
            <a:extLst>
              <a:ext uri="{FF2B5EF4-FFF2-40B4-BE49-F238E27FC236}">
                <a16:creationId xmlns:a16="http://schemas.microsoft.com/office/drawing/2014/main" id="{1E634A2B-0FA3-4ED8-88A5-F8E4B6808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256" y="2418341"/>
            <a:ext cx="818357" cy="81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792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Garbage collection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Invented 1958 by John McCarthy for Lisp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Common in functional languages, scripting languages, and modern object oriented languages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/>
          </a:p>
        </p:txBody>
      </p:sp>
      <p:pic>
        <p:nvPicPr>
          <p:cNvPr id="21508" name="Picture 4" descr="https://timgsa.baidu.com/timg?image&amp;quality=80&amp;size=b9999_10000&amp;sec=1506426769215&amp;di=f92e26fc7c48286872acefc2e12ab978&amp;imgtype=0&amp;src=http%3A%2F%2Fpic.baike.soso.com%2Fp%2F20130710%2F20130710164703-1174615865.jpg">
            <a:extLst>
              <a:ext uri="{FF2B5EF4-FFF2-40B4-BE49-F238E27FC236}">
                <a16:creationId xmlns:a16="http://schemas.microsoft.com/office/drawing/2014/main" id="{1021CD97-35CA-4EE2-A12F-BFF8C39FF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056" y="1727994"/>
            <a:ext cx="931069" cy="130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https://gss3.bdstatic.com/7Po3dSag_xI4khGkpoWK1HF6hhy/baike/c0%3Dbaike80%2C5%2C5%2C80%2C26/sign=bff4fe4f4734970a537e187df4a3baad/a8014c086e061d951d5c01587df40ad162d9cab3.jpg">
            <a:extLst>
              <a:ext uri="{FF2B5EF4-FFF2-40B4-BE49-F238E27FC236}">
                <a16:creationId xmlns:a16="http://schemas.microsoft.com/office/drawing/2014/main" id="{DDD01E2E-BA3E-4E29-BDD7-B021583FC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4" b="27542"/>
          <a:stretch/>
        </p:blipFill>
        <p:spPr bwMode="auto">
          <a:xfrm>
            <a:off x="322131" y="1790750"/>
            <a:ext cx="135493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https://timgsa.baidu.com/timg?image&amp;quality=80&amp;size=b9999_10000&amp;sec=1506426905062&amp;di=246149a3890a9dec586d866e134083a8&amp;imgtype=0&amp;src=http%3A%2F%2Fimg.25pp.com%2Fuploadfile%2Fsoft%2Fimages%2F2011%2F1020%2F20111020022414733.jpg">
            <a:extLst>
              <a:ext uri="{FF2B5EF4-FFF2-40B4-BE49-F238E27FC236}">
                <a16:creationId xmlns:a16="http://schemas.microsoft.com/office/drawing/2014/main" id="{6FC12880-BBB9-4D37-95CF-C68E8E758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056" y="1790750"/>
            <a:ext cx="1042194" cy="104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61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Garbage collection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Automatic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reclamation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of heap-allocated storage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Implicit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memory management (Java)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Application never has to free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Lazy processing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Blocks are reorganized only if needed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0AE6A23D-FFF3-4952-ACB7-682322D3F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856" y="2155622"/>
            <a:ext cx="2553278" cy="1015663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</a:rPr>
              <a:t>void foo()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</a:rPr>
              <a:t>   </a:t>
            </a:r>
            <a:r>
              <a:rPr lang="en-US" altLang="zh-CN" sz="1200" dirty="0" err="1">
                <a:solidFill>
                  <a:schemeClr val="bg1"/>
                </a:solidFill>
                <a:latin typeface="Tahoma" panose="020B0604030504040204" pitchFamily="34" charset="0"/>
              </a:rPr>
              <a:t>int</a:t>
            </a:r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</a:rPr>
              <a:t> *p = (</a:t>
            </a:r>
            <a:r>
              <a:rPr lang="en-US" altLang="zh-CN" sz="1200" dirty="0" err="1">
                <a:solidFill>
                  <a:schemeClr val="bg1"/>
                </a:solidFill>
                <a:latin typeface="Tahoma" panose="020B0604030504040204" pitchFamily="34" charset="0"/>
              </a:rPr>
              <a:t>int</a:t>
            </a:r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</a:rPr>
              <a:t>*)malloc(128);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</a:rPr>
              <a:t>   </a:t>
            </a:r>
            <a:r>
              <a:rPr lang="en-US" altLang="zh-CN" sz="1200" dirty="0">
                <a:solidFill>
                  <a:srgbClr val="FFFF00"/>
                </a:solidFill>
                <a:latin typeface="Tahoma" panose="020B0604030504040204" pitchFamily="34" charset="0"/>
              </a:rPr>
              <a:t>// free(p);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</a:rPr>
              <a:t>   return; /* p is now garbage */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6656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9.1 Memory management mechanism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9.2 Classical GC algorithms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9.3 Summary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Garbage Collection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80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9.2.1 Basic concepts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9.2.2 Mark and sweep collection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9.2.3 Copying collection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9.2.4 Reference counting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9.2.5 Generational garbage collection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9.2 Classical GC algorithms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07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We view memory as a </a:t>
            </a: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directed graph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, where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Each block is a 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node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in the graph 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Each pointer is an 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edge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in the graph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C00000"/>
                </a:solidFill>
                <a:ea typeface="楷体" pitchFamily="49" charset="-122"/>
              </a:rPr>
              <a:t>Root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nodes &amp; </a:t>
            </a:r>
            <a:r>
              <a:rPr lang="en-US" altLang="zh-CN" sz="1500" dirty="0">
                <a:solidFill>
                  <a:srgbClr val="C00000"/>
                </a:solidFill>
                <a:ea typeface="楷体" pitchFamily="49" charset="-122"/>
              </a:rPr>
              <a:t>Heap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nodes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C00000"/>
                </a:solidFill>
                <a:ea typeface="楷体" pitchFamily="49" charset="-122"/>
              </a:rPr>
              <a:t>Reachable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nodes &amp; </a:t>
            </a:r>
            <a:r>
              <a:rPr lang="en-US" altLang="zh-CN" sz="1500" dirty="0">
                <a:solidFill>
                  <a:srgbClr val="C00000"/>
                </a:solidFill>
                <a:ea typeface="楷体" pitchFamily="49" charset="-122"/>
              </a:rPr>
              <a:t>Unreachable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nodes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9.2.1 Basic concepts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0DA0EB06-522E-4DCF-A5A6-DD34EBE1A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26" y="1804194"/>
            <a:ext cx="3505200" cy="1288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7580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C00000"/>
                </a:solidFill>
                <a:ea typeface="楷体" pitchFamily="49" charset="-122"/>
              </a:rPr>
              <a:t>Why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dynamic memory allocation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Programs often do not know the sizes of the data structure until the program actually runs</a:t>
            </a:r>
            <a:endParaRPr lang="en-US" altLang="zh-CN" sz="1600" dirty="0">
              <a:solidFill>
                <a:srgbClr val="990000"/>
              </a:solidFill>
              <a:ea typeface="楷体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rgbClr val="990000"/>
              </a:solidFill>
              <a:ea typeface="楷体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rgbClr val="990000"/>
              </a:solidFill>
              <a:ea typeface="楷体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rgbClr val="990000"/>
              </a:solidFill>
              <a:ea typeface="楷体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rgbClr val="990000"/>
              </a:solidFill>
              <a:ea typeface="楷体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rgbClr val="990000"/>
              </a:solidFill>
              <a:ea typeface="楷体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What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is allocation 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空间分配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The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allocator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provides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an </a:t>
            </a:r>
            <a:r>
              <a:rPr lang="en-US" altLang="zh-CN" sz="1500" dirty="0">
                <a:solidFill>
                  <a:srgbClr val="FF0000"/>
                </a:solidFill>
                <a:ea typeface="楷体" pitchFamily="49" charset="-122"/>
              </a:rPr>
              <a:t>abstraction of memory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as a set of blocks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7B6BDFDE-6DA6-4C48-8238-EE2224295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9352" y="1270794"/>
            <a:ext cx="1752600" cy="1015663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</a:rPr>
              <a:t>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</a:rPr>
              <a:t>   </a:t>
            </a:r>
            <a:r>
              <a:rPr lang="en-US" altLang="zh-CN" sz="1200" dirty="0" err="1">
                <a:solidFill>
                  <a:schemeClr val="bg1"/>
                </a:solidFill>
                <a:latin typeface="Tahoma" panose="020B0604030504040204" pitchFamily="34" charset="0"/>
              </a:rPr>
              <a:t>int</a:t>
            </a:r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Tahoma" panose="020B0604030504040204" pitchFamily="34" charset="0"/>
              </a:rPr>
              <a:t>ct</a:t>
            </a:r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</a:rPr>
              <a:t>;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</a:rPr>
              <a:t>   </a:t>
            </a:r>
            <a:r>
              <a:rPr lang="en-US" altLang="zh-CN" sz="1200" dirty="0" err="1">
                <a:solidFill>
                  <a:schemeClr val="bg1"/>
                </a:solidFill>
                <a:latin typeface="Tahoma" panose="020B0604030504040204" pitchFamily="34" charset="0"/>
              </a:rPr>
              <a:t>scanf</a:t>
            </a:r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</a:rPr>
              <a:t>(“%d”, &amp;</a:t>
            </a:r>
            <a:r>
              <a:rPr lang="en-US" altLang="zh-CN" sz="1200" dirty="0" err="1">
                <a:solidFill>
                  <a:schemeClr val="bg1"/>
                </a:solidFill>
                <a:latin typeface="Tahoma" panose="020B0604030504040204" pitchFamily="34" charset="0"/>
              </a:rPr>
              <a:t>ct</a:t>
            </a:r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</a:rPr>
              <a:t>);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</a:rPr>
              <a:t>   </a:t>
            </a:r>
            <a:r>
              <a:rPr lang="en-US" altLang="zh-CN" sz="1200" dirty="0" err="1">
                <a:solidFill>
                  <a:schemeClr val="bg1"/>
                </a:solidFill>
                <a:latin typeface="Tahoma" panose="020B0604030504040204" pitchFamily="34" charset="0"/>
              </a:rPr>
              <a:t>int</a:t>
            </a:r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</a:rPr>
              <a:t> *p = malloc(</a:t>
            </a:r>
            <a:r>
              <a:rPr lang="en-US" altLang="zh-CN" sz="1200" dirty="0" err="1">
                <a:solidFill>
                  <a:schemeClr val="bg1"/>
                </a:solidFill>
                <a:latin typeface="Tahoma" panose="020B0604030504040204" pitchFamily="34" charset="0"/>
              </a:rPr>
              <a:t>ct</a:t>
            </a:r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</a:rPr>
              <a:t>);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chemeClr val="bg1"/>
                </a:solidFill>
                <a:latin typeface="Tahom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37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Root enumeration </a:t>
            </a: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宋体" charset="-122"/>
              </a:rPr>
              <a:t>Registers, locations on the stack, global variables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9.2.2 Mark and Sweep collection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FE54FED-00DA-4D78-A152-B99D0CADB17B}"/>
              </a:ext>
            </a:extLst>
          </p:cNvPr>
          <p:cNvSpPr/>
          <p:nvPr/>
        </p:nvSpPr>
        <p:spPr>
          <a:xfrm>
            <a:off x="1574606" y="2517478"/>
            <a:ext cx="1066800" cy="47873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Register </a:t>
            </a:r>
            <a:endParaRPr lang="zh-CN" altLang="en-US" sz="1600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90B4A94-F210-4321-8D52-581828F43AAF}"/>
              </a:ext>
            </a:extLst>
          </p:cNvPr>
          <p:cNvSpPr/>
          <p:nvPr/>
        </p:nvSpPr>
        <p:spPr>
          <a:xfrm>
            <a:off x="2897104" y="2517478"/>
            <a:ext cx="1066800" cy="47873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Stack </a:t>
            </a:r>
            <a:endParaRPr lang="zh-CN" altLang="en-US" sz="1600" dirty="0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489C1941-A5E9-46C6-82C2-52D29841B1B3}"/>
              </a:ext>
            </a:extLst>
          </p:cNvPr>
          <p:cNvCxnSpPr>
            <a:cxnSpLocks/>
            <a:stCxn id="23" idx="2"/>
            <a:endCxn id="10" idx="0"/>
          </p:cNvCxnSpPr>
          <p:nvPr/>
        </p:nvCxnSpPr>
        <p:spPr>
          <a:xfrm rot="5400000">
            <a:off x="2058715" y="2294191"/>
            <a:ext cx="272578" cy="173996"/>
          </a:xfrm>
          <a:prstGeom prst="bentConnector3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464F16A9-B699-402D-80F5-75CA4584E59B}"/>
              </a:ext>
            </a:extLst>
          </p:cNvPr>
          <p:cNvCxnSpPr>
            <a:cxnSpLocks/>
            <a:stCxn id="23" idx="2"/>
            <a:endCxn id="12" idx="0"/>
          </p:cNvCxnSpPr>
          <p:nvPr/>
        </p:nvCxnSpPr>
        <p:spPr>
          <a:xfrm rot="16200000" flipH="1">
            <a:off x="2719964" y="1806938"/>
            <a:ext cx="272578" cy="114850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CC4BE50-9394-4D43-8B3D-1B145724E595}"/>
              </a:ext>
            </a:extLst>
          </p:cNvPr>
          <p:cNvSpPr/>
          <p:nvPr/>
        </p:nvSpPr>
        <p:spPr>
          <a:xfrm>
            <a:off x="246856" y="1709850"/>
            <a:ext cx="1235105" cy="53505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Global data  </a:t>
            </a:r>
            <a:endParaRPr lang="zh-CN" altLang="en-US" sz="1600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00729E00-7F6D-42B4-91B9-1C583473ACAB}"/>
              </a:ext>
            </a:extLst>
          </p:cNvPr>
          <p:cNvSpPr/>
          <p:nvPr/>
        </p:nvSpPr>
        <p:spPr>
          <a:xfrm>
            <a:off x="309806" y="2517477"/>
            <a:ext cx="1112399" cy="47873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Static storage</a:t>
            </a:r>
            <a:endParaRPr lang="zh-CN" altLang="en-US" sz="1600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81C110C2-8F1F-46B6-BE61-28073EA90823}"/>
              </a:ext>
            </a:extLst>
          </p:cNvPr>
          <p:cNvSpPr/>
          <p:nvPr/>
        </p:nvSpPr>
        <p:spPr>
          <a:xfrm>
            <a:off x="1664449" y="1709850"/>
            <a:ext cx="1235105" cy="53505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Local variables</a:t>
            </a:r>
            <a:endParaRPr lang="zh-CN" altLang="en-US" sz="1600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82CDB7A5-A18D-4A32-A56F-B2B24469587F}"/>
              </a:ext>
            </a:extLst>
          </p:cNvPr>
          <p:cNvSpPr/>
          <p:nvPr/>
        </p:nvSpPr>
        <p:spPr>
          <a:xfrm>
            <a:off x="3005840" y="1701741"/>
            <a:ext cx="1235105" cy="53505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Function arguments</a:t>
            </a:r>
            <a:endParaRPr lang="zh-CN" altLang="en-US" sz="1600" dirty="0"/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1A399645-A9A8-407C-97B8-B2C76C4B3688}"/>
              </a:ext>
            </a:extLst>
          </p:cNvPr>
          <p:cNvCxnSpPr>
            <a:cxnSpLocks/>
            <a:stCxn id="24" idx="3"/>
            <a:endCxn id="12" idx="3"/>
          </p:cNvCxnSpPr>
          <p:nvPr/>
        </p:nvCxnSpPr>
        <p:spPr>
          <a:xfrm flipH="1">
            <a:off x="3963904" y="1969266"/>
            <a:ext cx="277041" cy="787578"/>
          </a:xfrm>
          <a:prstGeom prst="bentConnector3">
            <a:avLst>
              <a:gd name="adj1" fmla="val -48084"/>
            </a:avLst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71C5B569-C1E3-4DF3-8D49-FCDFC509676F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>
            <a:off x="864409" y="2244900"/>
            <a:ext cx="1597" cy="27257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3944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How to collect root nodes?</a:t>
            </a: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宋体" charset="-122"/>
              </a:rPr>
              <a:t>The runtime system needs to provide </a:t>
            </a:r>
            <a:r>
              <a:rPr lang="en-US" altLang="zh-CN" sz="1500" dirty="0">
                <a:solidFill>
                  <a:srgbClr val="990000"/>
                </a:solidFill>
                <a:ea typeface="宋体" charset="-122"/>
              </a:rPr>
              <a:t>ways</a:t>
            </a:r>
            <a:r>
              <a:rPr lang="en-US" altLang="zh-CN" sz="1500" dirty="0">
                <a:solidFill>
                  <a:schemeClr val="tx1"/>
                </a:solidFill>
                <a:ea typeface="宋体" charset="-122"/>
              </a:rPr>
              <a:t> for the GC to collect the list of roots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9.2.2 Mark and Sweep collection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33DD287-C2C8-449E-B99B-19412555E7E0}"/>
              </a:ext>
            </a:extLst>
          </p:cNvPr>
          <p:cNvSpPr/>
          <p:nvPr/>
        </p:nvSpPr>
        <p:spPr>
          <a:xfrm>
            <a:off x="398926" y="1423194"/>
            <a:ext cx="3810000" cy="492443"/>
          </a:xfrm>
          <a:prstGeom prst="rect">
            <a:avLst/>
          </a:prstGeom>
          <a:ln>
            <a:solidFill>
              <a:srgbClr val="99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300" dirty="0">
                <a:ea typeface="宋体" charset="-122"/>
              </a:rPr>
              <a:t>.NET maintains the information on the </a:t>
            </a:r>
            <a:r>
              <a:rPr lang="en-US" altLang="zh-CN" sz="1300" dirty="0">
                <a:solidFill>
                  <a:srgbClr val="990000"/>
                </a:solidFill>
                <a:ea typeface="宋体" charset="-122"/>
              </a:rPr>
              <a:t>active roots </a:t>
            </a:r>
            <a:r>
              <a:rPr lang="en-US" altLang="zh-CN" sz="1300" dirty="0">
                <a:ea typeface="宋体" charset="-122"/>
              </a:rPr>
              <a:t>and provides </a:t>
            </a:r>
            <a:r>
              <a:rPr lang="en-US" altLang="zh-CN" sz="1300" dirty="0">
                <a:solidFill>
                  <a:srgbClr val="990000"/>
                </a:solidFill>
                <a:ea typeface="宋体" charset="-122"/>
              </a:rPr>
              <a:t>APIs</a:t>
            </a:r>
            <a:r>
              <a:rPr lang="en-US" altLang="zh-CN" sz="1300" dirty="0">
                <a:ea typeface="宋体" charset="-122"/>
              </a:rPr>
              <a:t> to the GC to enumerate them. </a:t>
            </a:r>
            <a:endParaRPr lang="zh-CN" altLang="en-US" sz="13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57050A-E6B3-4C0D-AB16-932DF36878FF}"/>
              </a:ext>
            </a:extLst>
          </p:cNvPr>
          <p:cNvSpPr/>
          <p:nvPr/>
        </p:nvSpPr>
        <p:spPr>
          <a:xfrm>
            <a:off x="929478" y="2264708"/>
            <a:ext cx="2748896" cy="492443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00" dirty="0">
                <a:solidFill>
                  <a:srgbClr val="0000FF"/>
                </a:solidFill>
                <a:ea typeface="宋体" charset="-122"/>
              </a:rPr>
              <a:t>//</a:t>
            </a:r>
            <a:r>
              <a:rPr lang="zh-CN" altLang="en-US" sz="1300" dirty="0">
                <a:solidFill>
                  <a:srgbClr val="0000FF"/>
                </a:solidFill>
                <a:ea typeface="宋体" charset="-122"/>
              </a:rPr>
              <a:t> </a:t>
            </a:r>
            <a:r>
              <a:rPr lang="en-US" altLang="zh-CN" sz="1300" dirty="0">
                <a:solidFill>
                  <a:srgbClr val="0000FF"/>
                </a:solidFill>
                <a:ea typeface="宋体" charset="-122"/>
              </a:rPr>
              <a:t>Enumeration of roots</a:t>
            </a:r>
          </a:p>
          <a:p>
            <a:pPr>
              <a:defRPr/>
            </a:pPr>
            <a:r>
              <a:rPr lang="en-US" altLang="zh-CN" sz="1300" b="1" dirty="0" err="1">
                <a:solidFill>
                  <a:srgbClr val="990000"/>
                </a:solidFill>
                <a:ea typeface="宋体" charset="-122"/>
              </a:rPr>
              <a:t>ObjectCollection</a:t>
            </a:r>
            <a:r>
              <a:rPr lang="en-US" altLang="zh-CN" sz="1300" b="1" dirty="0">
                <a:solidFill>
                  <a:srgbClr val="990000"/>
                </a:solidFill>
                <a:ea typeface="宋体" charset="-122"/>
              </a:rPr>
              <a:t> roots = </a:t>
            </a:r>
            <a:r>
              <a:rPr lang="en-US" altLang="zh-CN" sz="1300" b="1" dirty="0" err="1">
                <a:solidFill>
                  <a:srgbClr val="990000"/>
                </a:solidFill>
                <a:ea typeface="宋体" charset="-122"/>
              </a:rPr>
              <a:t>GetRoots</a:t>
            </a:r>
            <a:r>
              <a:rPr lang="en-US" altLang="zh-CN" sz="1300" b="1" dirty="0">
                <a:solidFill>
                  <a:srgbClr val="990000"/>
                </a:solidFill>
                <a:ea typeface="宋体" charset="-122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4432671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9.2.1 Basic concepts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9.2.2 Mark and Sweep collection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9.2.3 Copying collection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9.2.4 Reference counting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9.2.5 Generational garbage collection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9.2 Classical GC algorithms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45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标记清除法 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(McCarthy, 1960)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Can build on top of malloc/free package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9.2.2 Mark and Sweep collection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D2D93D-7168-4AC0-80A1-C879FF3886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4" t="44121" r="35096" b="38761"/>
          <a:stretch/>
        </p:blipFill>
        <p:spPr>
          <a:xfrm>
            <a:off x="94455" y="1346994"/>
            <a:ext cx="4419601" cy="990600"/>
          </a:xfrm>
          <a:prstGeom prst="rect">
            <a:avLst/>
          </a:prstGeom>
        </p:spPr>
      </p:pic>
      <p:sp>
        <p:nvSpPr>
          <p:cNvPr id="12" name="矩形 41">
            <a:extLst>
              <a:ext uri="{FF2B5EF4-FFF2-40B4-BE49-F238E27FC236}">
                <a16:creationId xmlns:a16="http://schemas.microsoft.com/office/drawing/2014/main" id="{594799CF-906A-4F1A-8BC8-212BDE94B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058" y="2441595"/>
            <a:ext cx="41148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latin typeface="Arial" panose="020B0604020202020204" pitchFamily="34" charset="0"/>
              </a:rPr>
              <a:t>Integrating a garbage collector and a C malloc package 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693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Use extra mark bit in the head of each block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Mark – Start at roots and set </a:t>
            </a:r>
            <a:r>
              <a:rPr lang="en-US" altLang="zh-CN" sz="1400" dirty="0">
                <a:solidFill>
                  <a:srgbClr val="990000"/>
                </a:solidFill>
                <a:ea typeface="楷体" pitchFamily="49" charset="-122"/>
              </a:rPr>
              <a:t>mark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 bit on all </a:t>
            </a:r>
            <a:r>
              <a:rPr lang="en-US" altLang="zh-CN" sz="1400" dirty="0">
                <a:solidFill>
                  <a:srgbClr val="990000"/>
                </a:solidFill>
                <a:ea typeface="楷体" pitchFamily="49" charset="-122"/>
              </a:rPr>
              <a:t>reachable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 memory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Sweep –   </a:t>
            </a:r>
            <a:r>
              <a:rPr lang="en-US" altLang="zh-CN" sz="1400" dirty="0">
                <a:solidFill>
                  <a:srgbClr val="990000"/>
                </a:solidFill>
                <a:ea typeface="楷体" pitchFamily="49" charset="-122"/>
              </a:rPr>
              <a:t>Scan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 all blocks and </a:t>
            </a:r>
            <a:r>
              <a:rPr lang="en-US" altLang="zh-CN" sz="1400" dirty="0">
                <a:solidFill>
                  <a:srgbClr val="990000"/>
                </a:solidFill>
                <a:ea typeface="楷体" pitchFamily="49" charset="-122"/>
              </a:rPr>
              <a:t>free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 blocks that are not marked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9.2.2 Mark and Sweep collection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EC81D7D-873D-4746-A6D9-31F65A8D202B}"/>
              </a:ext>
            </a:extLst>
          </p:cNvPr>
          <p:cNvGrpSpPr/>
          <p:nvPr/>
        </p:nvGrpSpPr>
        <p:grpSpPr>
          <a:xfrm>
            <a:off x="170656" y="1575594"/>
            <a:ext cx="4267803" cy="1590978"/>
            <a:chOff x="627690" y="1758085"/>
            <a:chExt cx="4253660" cy="1571675"/>
          </a:xfrm>
        </p:grpSpPr>
        <p:sp>
          <p:nvSpPr>
            <p:cNvPr id="175" name="Rectangle 52">
              <a:extLst>
                <a:ext uri="{FF2B5EF4-FFF2-40B4-BE49-F238E27FC236}">
                  <a16:creationId xmlns:a16="http://schemas.microsoft.com/office/drawing/2014/main" id="{77CB711F-C46E-4303-987D-B17AF933A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245" y="2589541"/>
              <a:ext cx="139145" cy="16904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zh-CN" altLang="en-US" sz="1000">
                <a:latin typeface="Helvetica" panose="020B0604020202020204" pitchFamily="34" charset="0"/>
              </a:endParaRPr>
            </a:p>
          </p:txBody>
        </p:sp>
        <p:sp>
          <p:nvSpPr>
            <p:cNvPr id="176" name="Rectangle 52">
              <a:extLst>
                <a:ext uri="{FF2B5EF4-FFF2-40B4-BE49-F238E27FC236}">
                  <a16:creationId xmlns:a16="http://schemas.microsoft.com/office/drawing/2014/main" id="{56F1FE9F-1763-434C-8AA5-631F87D31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2434" y="2579859"/>
              <a:ext cx="139087" cy="168989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zh-CN" altLang="en-US" sz="1000">
                <a:latin typeface="Helvetica" panose="020B0604020202020204" pitchFamily="34" charset="0"/>
              </a:endParaRPr>
            </a:p>
          </p:txBody>
        </p:sp>
        <p:sp>
          <p:nvSpPr>
            <p:cNvPr id="174" name="Rectangle 52">
              <a:extLst>
                <a:ext uri="{FF2B5EF4-FFF2-40B4-BE49-F238E27FC236}">
                  <a16:creationId xmlns:a16="http://schemas.microsoft.com/office/drawing/2014/main" id="{28FD7225-5F8A-4ED3-953C-85B6A9F07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159" y="2579859"/>
              <a:ext cx="139145" cy="16904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zh-CN" altLang="en-US" sz="1000">
                <a:latin typeface="Helvetica" panose="020B0604020202020204" pitchFamily="34" charset="0"/>
              </a:endParaRPr>
            </a:p>
          </p:txBody>
        </p:sp>
        <p:sp>
          <p:nvSpPr>
            <p:cNvPr id="171" name="Rectangle 52">
              <a:extLst>
                <a:ext uri="{FF2B5EF4-FFF2-40B4-BE49-F238E27FC236}">
                  <a16:creationId xmlns:a16="http://schemas.microsoft.com/office/drawing/2014/main" id="{8E41F6C8-A4F9-4EFF-9FD9-5B6942253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782" y="2123891"/>
              <a:ext cx="139145" cy="16904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zh-CN" altLang="en-US" sz="1000">
                <a:latin typeface="Helvetica" panose="020B0604020202020204" pitchFamily="34" charset="0"/>
              </a:endParaRPr>
            </a:p>
          </p:txBody>
        </p:sp>
        <p:sp>
          <p:nvSpPr>
            <p:cNvPr id="170" name="Rectangle 52">
              <a:extLst>
                <a:ext uri="{FF2B5EF4-FFF2-40B4-BE49-F238E27FC236}">
                  <a16:creationId xmlns:a16="http://schemas.microsoft.com/office/drawing/2014/main" id="{08C5F909-1BFC-45B2-8CF2-2BCFE401A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030" y="2110946"/>
              <a:ext cx="139145" cy="16904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zh-CN" altLang="en-US" sz="1000">
                <a:latin typeface="Helvetica" panose="020B0604020202020204" pitchFamily="34" charset="0"/>
              </a:endParaRPr>
            </a:p>
          </p:txBody>
        </p:sp>
        <p:sp>
          <p:nvSpPr>
            <p:cNvPr id="169" name="Rectangle 52">
              <a:extLst>
                <a:ext uri="{FF2B5EF4-FFF2-40B4-BE49-F238E27FC236}">
                  <a16:creationId xmlns:a16="http://schemas.microsoft.com/office/drawing/2014/main" id="{693138EA-55AC-4431-A90F-DBB85DD77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3361" y="2121513"/>
              <a:ext cx="139145" cy="16904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zh-CN" altLang="en-US" sz="1000">
                <a:latin typeface="Helvetica" panose="020B0604020202020204" pitchFamily="34" charset="0"/>
              </a:endParaRPr>
            </a:p>
          </p:txBody>
        </p:sp>
        <p:sp>
          <p:nvSpPr>
            <p:cNvPr id="168" name="Rectangle 52">
              <a:extLst>
                <a:ext uri="{FF2B5EF4-FFF2-40B4-BE49-F238E27FC236}">
                  <a16:creationId xmlns:a16="http://schemas.microsoft.com/office/drawing/2014/main" id="{87F661D2-F770-4FAF-B887-AA678EC3D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5657" y="2125590"/>
              <a:ext cx="139145" cy="16904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zh-CN" altLang="en-US" sz="1000">
                <a:latin typeface="Helvetica" panose="020B0604020202020204" pitchFamily="34" charset="0"/>
              </a:endParaRPr>
            </a:p>
          </p:txBody>
        </p:sp>
        <p:sp>
          <p:nvSpPr>
            <p:cNvPr id="167" name="Rectangle 52">
              <a:extLst>
                <a:ext uri="{FF2B5EF4-FFF2-40B4-BE49-F238E27FC236}">
                  <a16:creationId xmlns:a16="http://schemas.microsoft.com/office/drawing/2014/main" id="{93CB4E98-1ACE-466B-8A33-9C076D036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784" y="2125477"/>
              <a:ext cx="139145" cy="16904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zh-CN" altLang="en-US" sz="1000">
                <a:latin typeface="Helvetica" panose="020B0604020202020204" pitchFamily="34" charset="0"/>
              </a:endParaRPr>
            </a:p>
          </p:txBody>
        </p:sp>
        <p:sp>
          <p:nvSpPr>
            <p:cNvPr id="166" name="Rectangle 52">
              <a:extLst>
                <a:ext uri="{FF2B5EF4-FFF2-40B4-BE49-F238E27FC236}">
                  <a16:creationId xmlns:a16="http://schemas.microsoft.com/office/drawing/2014/main" id="{ADAAD387-3B5E-4D3B-B7C0-729A44759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383" y="2123891"/>
              <a:ext cx="139145" cy="16904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zh-CN" altLang="en-US" sz="1000">
                <a:latin typeface="Helvetica" panose="020B0604020202020204" pitchFamily="34" charset="0"/>
              </a:endParaRPr>
            </a:p>
          </p:txBody>
        </p:sp>
        <p:grpSp>
          <p:nvGrpSpPr>
            <p:cNvPr id="89" name="Group 3">
              <a:extLst>
                <a:ext uri="{FF2B5EF4-FFF2-40B4-BE49-F238E27FC236}">
                  <a16:creationId xmlns:a16="http://schemas.microsoft.com/office/drawing/2014/main" id="{1E61848C-4641-49C2-8816-B6C3F0EE1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690" y="1758085"/>
              <a:ext cx="4253660" cy="1571675"/>
              <a:chOff x="-107" y="47"/>
              <a:chExt cx="5960" cy="1989"/>
            </a:xfrm>
          </p:grpSpPr>
          <p:sp>
            <p:nvSpPr>
              <p:cNvPr id="90" name="未知">
                <a:extLst>
                  <a:ext uri="{FF2B5EF4-FFF2-40B4-BE49-F238E27FC236}">
                    <a16:creationId xmlns:a16="http://schemas.microsoft.com/office/drawing/2014/main" id="{9A26F788-9DB9-45FA-80E8-8FFB8FC92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" y="1796"/>
                <a:ext cx="768" cy="240"/>
              </a:xfrm>
              <a:custGeom>
                <a:avLst/>
                <a:gdLst>
                  <a:gd name="T0" fmla="*/ 768 w 768"/>
                  <a:gd name="T1" fmla="*/ 0 h 256"/>
                  <a:gd name="T2" fmla="*/ 384 w 768"/>
                  <a:gd name="T3" fmla="*/ 153 h 256"/>
                  <a:gd name="T4" fmla="*/ 0 w 768"/>
                  <a:gd name="T5" fmla="*/ 61 h 256"/>
                  <a:gd name="T6" fmla="*/ 0 60000 65536"/>
                  <a:gd name="T7" fmla="*/ 0 60000 65536"/>
                  <a:gd name="T8" fmla="*/ 0 60000 65536"/>
                  <a:gd name="T9" fmla="*/ 0 w 768"/>
                  <a:gd name="T10" fmla="*/ 0 h 256"/>
                  <a:gd name="T11" fmla="*/ 768 w 768"/>
                  <a:gd name="T12" fmla="*/ 256 h 2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68" h="256">
                    <a:moveTo>
                      <a:pt x="768" y="0"/>
                    </a:moveTo>
                    <a:cubicBezTo>
                      <a:pt x="640" y="112"/>
                      <a:pt x="512" y="224"/>
                      <a:pt x="384" y="240"/>
                    </a:cubicBezTo>
                    <a:cubicBezTo>
                      <a:pt x="256" y="256"/>
                      <a:pt x="128" y="176"/>
                      <a:pt x="0" y="96"/>
                    </a:cubicBez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1000"/>
              </a:p>
            </p:txBody>
          </p:sp>
          <p:grpSp>
            <p:nvGrpSpPr>
              <p:cNvPr id="91" name="Group 5">
                <a:extLst>
                  <a:ext uri="{FF2B5EF4-FFF2-40B4-BE49-F238E27FC236}">
                    <a16:creationId xmlns:a16="http://schemas.microsoft.com/office/drawing/2014/main" id="{2B36C683-B853-428F-9461-89DD046D64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07" y="47"/>
                <a:ext cx="5960" cy="1891"/>
                <a:chOff x="-105" y="41"/>
                <a:chExt cx="5871" cy="1698"/>
              </a:xfrm>
            </p:grpSpPr>
            <p:sp>
              <p:nvSpPr>
                <p:cNvPr id="92" name="Rectangle 6">
                  <a:extLst>
                    <a:ext uri="{FF2B5EF4-FFF2-40B4-BE49-F238E27FC236}">
                      <a16:creationId xmlns:a16="http://schemas.microsoft.com/office/drawing/2014/main" id="{98B4AD5C-7055-47A3-A1C9-6060CE42B0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978"/>
                  <a:ext cx="192" cy="192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93" name="Rectangle 7">
                  <a:extLst>
                    <a:ext uri="{FF2B5EF4-FFF2-40B4-BE49-F238E27FC236}">
                      <a16:creationId xmlns:a16="http://schemas.microsoft.com/office/drawing/2014/main" id="{D92B39DA-1738-4F70-B725-B6BF2D01D7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978"/>
                  <a:ext cx="192" cy="192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38" name="Rectangle 52">
                  <a:extLst>
                    <a:ext uri="{FF2B5EF4-FFF2-40B4-BE49-F238E27FC236}">
                      <a16:creationId xmlns:a16="http://schemas.microsoft.com/office/drawing/2014/main" id="{A20B4868-FCB4-43DD-8C81-00D2AB090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978"/>
                  <a:ext cx="192" cy="192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95" name="未知">
                  <a:extLst>
                    <a:ext uri="{FF2B5EF4-FFF2-40B4-BE49-F238E27FC236}">
                      <a16:creationId xmlns:a16="http://schemas.microsoft.com/office/drawing/2014/main" id="{B0901E9F-486B-402C-8DD1-E545AE8229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10"/>
                  <a:ext cx="432" cy="304"/>
                </a:xfrm>
                <a:custGeom>
                  <a:avLst/>
                  <a:gdLst>
                    <a:gd name="T0" fmla="*/ 14 w 768"/>
                    <a:gd name="T1" fmla="*/ 304 h 304"/>
                    <a:gd name="T2" fmla="*/ 7 w 768"/>
                    <a:gd name="T3" fmla="*/ 16 h 304"/>
                    <a:gd name="T4" fmla="*/ 0 w 768"/>
                    <a:gd name="T5" fmla="*/ 208 h 304"/>
                    <a:gd name="T6" fmla="*/ 0 60000 65536"/>
                    <a:gd name="T7" fmla="*/ 0 60000 65536"/>
                    <a:gd name="T8" fmla="*/ 0 60000 65536"/>
                    <a:gd name="T9" fmla="*/ 0 w 768"/>
                    <a:gd name="T10" fmla="*/ 0 h 304"/>
                    <a:gd name="T11" fmla="*/ 768 w 768"/>
                    <a:gd name="T12" fmla="*/ 304 h 30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68" h="304">
                      <a:moveTo>
                        <a:pt x="768" y="304"/>
                      </a:moveTo>
                      <a:cubicBezTo>
                        <a:pt x="640" y="168"/>
                        <a:pt x="512" y="32"/>
                        <a:pt x="384" y="16"/>
                      </a:cubicBezTo>
                      <a:cubicBezTo>
                        <a:pt x="256" y="0"/>
                        <a:pt x="128" y="104"/>
                        <a:pt x="0" y="208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tx1"/>
                  </a:solidFill>
                  <a:round/>
                  <a:headEnd type="oval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96" name="未知">
                  <a:extLst>
                    <a:ext uri="{FF2B5EF4-FFF2-40B4-BE49-F238E27FC236}">
                      <a16:creationId xmlns:a16="http://schemas.microsoft.com/office/drawing/2014/main" id="{A7281192-4B1B-4351-81D7-61A0782158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8" y="194"/>
                  <a:ext cx="1104" cy="352"/>
                </a:xfrm>
                <a:custGeom>
                  <a:avLst/>
                  <a:gdLst>
                    <a:gd name="T0" fmla="*/ 0 w 960"/>
                    <a:gd name="T1" fmla="*/ 352 h 352"/>
                    <a:gd name="T2" fmla="*/ 1152 w 960"/>
                    <a:gd name="T3" fmla="*/ 16 h 352"/>
                    <a:gd name="T4" fmla="*/ 2555 w 960"/>
                    <a:gd name="T5" fmla="*/ 256 h 352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352"/>
                    <a:gd name="T11" fmla="*/ 960 w 960"/>
                    <a:gd name="T12" fmla="*/ 352 h 35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352">
                      <a:moveTo>
                        <a:pt x="0" y="352"/>
                      </a:moveTo>
                      <a:cubicBezTo>
                        <a:pt x="136" y="192"/>
                        <a:pt x="272" y="32"/>
                        <a:pt x="432" y="16"/>
                      </a:cubicBezTo>
                      <a:cubicBezTo>
                        <a:pt x="592" y="0"/>
                        <a:pt x="776" y="128"/>
                        <a:pt x="960" y="256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tx1"/>
                  </a:solidFill>
                  <a:round/>
                  <a:headEnd type="oval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97" name="未知">
                  <a:extLst>
                    <a:ext uri="{FF2B5EF4-FFF2-40B4-BE49-F238E27FC236}">
                      <a16:creationId xmlns:a16="http://schemas.microsoft.com/office/drawing/2014/main" id="{8249FB49-943A-49F5-B1F7-A2B3F440A1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8" y="546"/>
                  <a:ext cx="864" cy="240"/>
                </a:xfrm>
                <a:custGeom>
                  <a:avLst/>
                  <a:gdLst>
                    <a:gd name="T0" fmla="*/ 1753 w 768"/>
                    <a:gd name="T1" fmla="*/ 0 h 256"/>
                    <a:gd name="T2" fmla="*/ 876 w 768"/>
                    <a:gd name="T3" fmla="*/ 153 h 256"/>
                    <a:gd name="T4" fmla="*/ 0 w 768"/>
                    <a:gd name="T5" fmla="*/ 61 h 256"/>
                    <a:gd name="T6" fmla="*/ 0 60000 65536"/>
                    <a:gd name="T7" fmla="*/ 0 60000 65536"/>
                    <a:gd name="T8" fmla="*/ 0 60000 65536"/>
                    <a:gd name="T9" fmla="*/ 0 w 768"/>
                    <a:gd name="T10" fmla="*/ 0 h 256"/>
                    <a:gd name="T11" fmla="*/ 768 w 768"/>
                    <a:gd name="T12" fmla="*/ 256 h 25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68" h="256">
                      <a:moveTo>
                        <a:pt x="768" y="0"/>
                      </a:moveTo>
                      <a:cubicBezTo>
                        <a:pt x="640" y="112"/>
                        <a:pt x="512" y="224"/>
                        <a:pt x="384" y="240"/>
                      </a:cubicBezTo>
                      <a:cubicBezTo>
                        <a:pt x="256" y="256"/>
                        <a:pt x="128" y="176"/>
                        <a:pt x="0" y="96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tx1"/>
                  </a:solidFill>
                  <a:round/>
                  <a:headEnd type="oval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98" name="Text Box 12">
                  <a:extLst>
                    <a:ext uri="{FF2B5EF4-FFF2-40B4-BE49-F238E27FC236}">
                      <a16:creationId xmlns:a16="http://schemas.microsoft.com/office/drawing/2014/main" id="{3C844231-9542-4F4E-B28B-ED3A97EDB2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105" y="403"/>
                  <a:ext cx="1215" cy="2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000" dirty="0">
                      <a:latin typeface="Helvetica" panose="020B0604020202020204" pitchFamily="34" charset="0"/>
                    </a:rPr>
                    <a:t>Before mark</a:t>
                  </a:r>
                </a:p>
              </p:txBody>
            </p:sp>
            <p:sp>
              <p:nvSpPr>
                <p:cNvPr id="99" name="Line 13">
                  <a:extLst>
                    <a:ext uri="{FF2B5EF4-FFF2-40B4-BE49-F238E27FC236}">
                      <a16:creationId xmlns:a16="http://schemas.microsoft.com/office/drawing/2014/main" id="{D47E0A01-1FEC-499B-BBA9-DDB7B56FA5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96" y="290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00" name="Text Box 14">
                  <a:extLst>
                    <a:ext uri="{FF2B5EF4-FFF2-40B4-BE49-F238E27FC236}">
                      <a16:creationId xmlns:a16="http://schemas.microsoft.com/office/drawing/2014/main" id="{38D6A409-C48C-4944-A791-86449B3EBB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80" y="41"/>
                  <a:ext cx="625" cy="2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000" dirty="0">
                      <a:solidFill>
                        <a:srgbClr val="0000FF"/>
                      </a:solidFill>
                      <a:latin typeface="Helvetica" panose="020B0604020202020204" pitchFamily="34" charset="0"/>
                    </a:rPr>
                    <a:t>Root</a:t>
                  </a:r>
                </a:p>
              </p:txBody>
            </p:sp>
            <p:sp>
              <p:nvSpPr>
                <p:cNvPr id="101" name="Rectangle 15">
                  <a:extLst>
                    <a:ext uri="{FF2B5EF4-FFF2-40B4-BE49-F238E27FC236}">
                      <a16:creationId xmlns:a16="http://schemas.microsoft.com/office/drawing/2014/main" id="{B0C57820-FC9C-4146-A445-A45B19C939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450"/>
                  <a:ext cx="384" cy="1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02" name="Rectangle 16">
                  <a:extLst>
                    <a:ext uri="{FF2B5EF4-FFF2-40B4-BE49-F238E27FC236}">
                      <a16:creationId xmlns:a16="http://schemas.microsoft.com/office/drawing/2014/main" id="{2A05DAB7-B974-4AA7-AA5A-0EEE053CF3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0" y="450"/>
                  <a:ext cx="384" cy="1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03" name="Rectangle 17">
                  <a:extLst>
                    <a:ext uri="{FF2B5EF4-FFF2-40B4-BE49-F238E27FC236}">
                      <a16:creationId xmlns:a16="http://schemas.microsoft.com/office/drawing/2014/main" id="{32C953C6-2140-485C-B8E1-A60F2BA319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450"/>
                  <a:ext cx="384" cy="1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04" name="Rectangle 18">
                  <a:extLst>
                    <a:ext uri="{FF2B5EF4-FFF2-40B4-BE49-F238E27FC236}">
                      <a16:creationId xmlns:a16="http://schemas.microsoft.com/office/drawing/2014/main" id="{32D52F6D-C9F3-4306-945D-7F6238433C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450"/>
                  <a:ext cx="576" cy="1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05" name="Rectangle 19">
                  <a:extLst>
                    <a:ext uri="{FF2B5EF4-FFF2-40B4-BE49-F238E27FC236}">
                      <a16:creationId xmlns:a16="http://schemas.microsoft.com/office/drawing/2014/main" id="{8B0807FE-BF6C-413E-8C3F-267BC566D9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4" y="450"/>
                  <a:ext cx="768" cy="1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06" name="Rectangle 20">
                  <a:extLst>
                    <a:ext uri="{FF2B5EF4-FFF2-40B4-BE49-F238E27FC236}">
                      <a16:creationId xmlns:a16="http://schemas.microsoft.com/office/drawing/2014/main" id="{E3D195E8-DFC5-4DCC-8E5E-72DA0CAA9D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450"/>
                  <a:ext cx="576" cy="1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07" name="Line 21">
                  <a:extLst>
                    <a:ext uri="{FF2B5EF4-FFF2-40B4-BE49-F238E27FC236}">
                      <a16:creationId xmlns:a16="http://schemas.microsoft.com/office/drawing/2014/main" id="{1D8B6565-CE54-4986-B4F8-312858226C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32" y="450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08" name="Line 22">
                  <a:extLst>
                    <a:ext uri="{FF2B5EF4-FFF2-40B4-BE49-F238E27FC236}">
                      <a16:creationId xmlns:a16="http://schemas.microsoft.com/office/drawing/2014/main" id="{BDC0C83F-B2EF-4F70-9FD8-914BE5FA3A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48" y="450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 dirty="0"/>
                </a:p>
              </p:txBody>
            </p:sp>
            <p:sp>
              <p:nvSpPr>
                <p:cNvPr id="109" name="Line 23">
                  <a:extLst>
                    <a:ext uri="{FF2B5EF4-FFF2-40B4-BE49-F238E27FC236}">
                      <a16:creationId xmlns:a16="http://schemas.microsoft.com/office/drawing/2014/main" id="{3F98416C-1C95-4593-B7DF-C5A2B5A220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16" y="450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10" name="Line 24">
                  <a:extLst>
                    <a:ext uri="{FF2B5EF4-FFF2-40B4-BE49-F238E27FC236}">
                      <a16:creationId xmlns:a16="http://schemas.microsoft.com/office/drawing/2014/main" id="{0B2568CD-A5FE-4068-8B01-259FB94A7B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450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11" name="Line 25">
                  <a:extLst>
                    <a:ext uri="{FF2B5EF4-FFF2-40B4-BE49-F238E27FC236}">
                      <a16:creationId xmlns:a16="http://schemas.microsoft.com/office/drawing/2014/main" id="{4512FD02-4878-458C-8E52-47CCF486F6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450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12" name="Line 26">
                  <a:extLst>
                    <a:ext uri="{FF2B5EF4-FFF2-40B4-BE49-F238E27FC236}">
                      <a16:creationId xmlns:a16="http://schemas.microsoft.com/office/drawing/2014/main" id="{A6A6A789-1DD1-4D27-98DF-C009EB4BEF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76" y="450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13" name="Line 27">
                  <a:extLst>
                    <a:ext uri="{FF2B5EF4-FFF2-40B4-BE49-F238E27FC236}">
                      <a16:creationId xmlns:a16="http://schemas.microsoft.com/office/drawing/2014/main" id="{0E651955-F7E0-4299-9F80-88400E6891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450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14" name="Line 28">
                  <a:extLst>
                    <a:ext uri="{FF2B5EF4-FFF2-40B4-BE49-F238E27FC236}">
                      <a16:creationId xmlns:a16="http://schemas.microsoft.com/office/drawing/2014/main" id="{66CDA004-6B3D-483D-B070-76B14E19F3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0" y="450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15" name="Line 29">
                  <a:extLst>
                    <a:ext uri="{FF2B5EF4-FFF2-40B4-BE49-F238E27FC236}">
                      <a16:creationId xmlns:a16="http://schemas.microsoft.com/office/drawing/2014/main" id="{BA1386A5-F737-4A83-B6CC-B4E93A3D65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44" y="450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16" name="Line 30">
                  <a:extLst>
                    <a:ext uri="{FF2B5EF4-FFF2-40B4-BE49-F238E27FC236}">
                      <a16:creationId xmlns:a16="http://schemas.microsoft.com/office/drawing/2014/main" id="{82AB2A9D-BE4D-4702-853B-D1D0C2BC2F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36" y="450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17" name="未知">
                  <a:extLst>
                    <a:ext uri="{FF2B5EF4-FFF2-40B4-BE49-F238E27FC236}">
                      <a16:creationId xmlns:a16="http://schemas.microsoft.com/office/drawing/2014/main" id="{B755B099-6693-4522-A30E-2102AE25E1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738"/>
                  <a:ext cx="432" cy="304"/>
                </a:xfrm>
                <a:custGeom>
                  <a:avLst/>
                  <a:gdLst>
                    <a:gd name="T0" fmla="*/ 14 w 768"/>
                    <a:gd name="T1" fmla="*/ 304 h 304"/>
                    <a:gd name="T2" fmla="*/ 7 w 768"/>
                    <a:gd name="T3" fmla="*/ 16 h 304"/>
                    <a:gd name="T4" fmla="*/ 0 w 768"/>
                    <a:gd name="T5" fmla="*/ 208 h 304"/>
                    <a:gd name="T6" fmla="*/ 0 60000 65536"/>
                    <a:gd name="T7" fmla="*/ 0 60000 65536"/>
                    <a:gd name="T8" fmla="*/ 0 60000 65536"/>
                    <a:gd name="T9" fmla="*/ 0 w 768"/>
                    <a:gd name="T10" fmla="*/ 0 h 304"/>
                    <a:gd name="T11" fmla="*/ 768 w 768"/>
                    <a:gd name="T12" fmla="*/ 304 h 30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68" h="304">
                      <a:moveTo>
                        <a:pt x="768" y="304"/>
                      </a:moveTo>
                      <a:cubicBezTo>
                        <a:pt x="640" y="168"/>
                        <a:pt x="512" y="32"/>
                        <a:pt x="384" y="16"/>
                      </a:cubicBezTo>
                      <a:cubicBezTo>
                        <a:pt x="256" y="0"/>
                        <a:pt x="128" y="104"/>
                        <a:pt x="0" y="208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tx1"/>
                  </a:solidFill>
                  <a:round/>
                  <a:headEnd type="oval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18" name="未知">
                  <a:extLst>
                    <a:ext uri="{FF2B5EF4-FFF2-40B4-BE49-F238E27FC236}">
                      <a16:creationId xmlns:a16="http://schemas.microsoft.com/office/drawing/2014/main" id="{11E688B1-837D-4201-8371-8703727ED2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8" y="722"/>
                  <a:ext cx="1104" cy="352"/>
                </a:xfrm>
                <a:custGeom>
                  <a:avLst/>
                  <a:gdLst>
                    <a:gd name="T0" fmla="*/ 0 w 960"/>
                    <a:gd name="T1" fmla="*/ 352 h 352"/>
                    <a:gd name="T2" fmla="*/ 1152 w 960"/>
                    <a:gd name="T3" fmla="*/ 16 h 352"/>
                    <a:gd name="T4" fmla="*/ 2555 w 960"/>
                    <a:gd name="T5" fmla="*/ 256 h 352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352"/>
                    <a:gd name="T11" fmla="*/ 960 w 960"/>
                    <a:gd name="T12" fmla="*/ 352 h 35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352">
                      <a:moveTo>
                        <a:pt x="0" y="352"/>
                      </a:moveTo>
                      <a:cubicBezTo>
                        <a:pt x="136" y="192"/>
                        <a:pt x="272" y="32"/>
                        <a:pt x="432" y="16"/>
                      </a:cubicBezTo>
                      <a:cubicBezTo>
                        <a:pt x="592" y="0"/>
                        <a:pt x="776" y="128"/>
                        <a:pt x="960" y="256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tx1"/>
                  </a:solidFill>
                  <a:round/>
                  <a:headEnd type="oval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19" name="未知">
                  <a:extLst>
                    <a:ext uri="{FF2B5EF4-FFF2-40B4-BE49-F238E27FC236}">
                      <a16:creationId xmlns:a16="http://schemas.microsoft.com/office/drawing/2014/main" id="{18EB12F9-1DFD-4D59-A6AD-D6457ED20B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4" y="1074"/>
                  <a:ext cx="768" cy="240"/>
                </a:xfrm>
                <a:custGeom>
                  <a:avLst/>
                  <a:gdLst>
                    <a:gd name="T0" fmla="*/ 768 w 768"/>
                    <a:gd name="T1" fmla="*/ 0 h 256"/>
                    <a:gd name="T2" fmla="*/ 384 w 768"/>
                    <a:gd name="T3" fmla="*/ 153 h 256"/>
                    <a:gd name="T4" fmla="*/ 0 w 768"/>
                    <a:gd name="T5" fmla="*/ 61 h 256"/>
                    <a:gd name="T6" fmla="*/ 0 60000 65536"/>
                    <a:gd name="T7" fmla="*/ 0 60000 65536"/>
                    <a:gd name="T8" fmla="*/ 0 60000 65536"/>
                    <a:gd name="T9" fmla="*/ 0 w 768"/>
                    <a:gd name="T10" fmla="*/ 0 h 256"/>
                    <a:gd name="T11" fmla="*/ 768 w 768"/>
                    <a:gd name="T12" fmla="*/ 256 h 25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68" h="256">
                      <a:moveTo>
                        <a:pt x="768" y="0"/>
                      </a:moveTo>
                      <a:cubicBezTo>
                        <a:pt x="640" y="112"/>
                        <a:pt x="512" y="224"/>
                        <a:pt x="384" y="240"/>
                      </a:cubicBezTo>
                      <a:cubicBezTo>
                        <a:pt x="256" y="256"/>
                        <a:pt x="128" y="176"/>
                        <a:pt x="0" y="96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tx1"/>
                  </a:solidFill>
                  <a:round/>
                  <a:headEnd type="oval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20" name="Text Box 34">
                  <a:extLst>
                    <a:ext uri="{FF2B5EF4-FFF2-40B4-BE49-F238E27FC236}">
                      <a16:creationId xmlns:a16="http://schemas.microsoft.com/office/drawing/2014/main" id="{B69F9CCF-A00A-4CE8-AC83-4107D43590D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105" y="931"/>
                  <a:ext cx="1069" cy="2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000">
                      <a:latin typeface="Helvetica" panose="020B0604020202020204" pitchFamily="34" charset="0"/>
                    </a:rPr>
                    <a:t>After mark</a:t>
                  </a:r>
                </a:p>
              </p:txBody>
            </p:sp>
            <p:sp>
              <p:nvSpPr>
                <p:cNvPr id="121" name="Line 35">
                  <a:extLst>
                    <a:ext uri="{FF2B5EF4-FFF2-40B4-BE49-F238E27FC236}">
                      <a16:creationId xmlns:a16="http://schemas.microsoft.com/office/drawing/2014/main" id="{0262CF98-B82A-4529-AA1F-1C9BBF1C41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96" y="818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22" name="Rectangle 36">
                  <a:extLst>
                    <a:ext uri="{FF2B5EF4-FFF2-40B4-BE49-F238E27FC236}">
                      <a16:creationId xmlns:a16="http://schemas.microsoft.com/office/drawing/2014/main" id="{82BBC11C-4297-4FED-8712-35263B5AD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978"/>
                  <a:ext cx="384" cy="1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23" name="Rectangle 37">
                  <a:extLst>
                    <a:ext uri="{FF2B5EF4-FFF2-40B4-BE49-F238E27FC236}">
                      <a16:creationId xmlns:a16="http://schemas.microsoft.com/office/drawing/2014/main" id="{E200D62A-5BEA-45A3-91F3-E61F8CB0E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0" y="978"/>
                  <a:ext cx="384" cy="1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24" name="Rectangle 38">
                  <a:extLst>
                    <a:ext uri="{FF2B5EF4-FFF2-40B4-BE49-F238E27FC236}">
                      <a16:creationId xmlns:a16="http://schemas.microsoft.com/office/drawing/2014/main" id="{2268CFE0-723D-4733-84D8-BED1BEDCD2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978"/>
                  <a:ext cx="384" cy="1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25" name="Rectangle 39">
                  <a:extLst>
                    <a:ext uri="{FF2B5EF4-FFF2-40B4-BE49-F238E27FC236}">
                      <a16:creationId xmlns:a16="http://schemas.microsoft.com/office/drawing/2014/main" id="{D4ADB025-B9D0-45C0-A28E-232ED7C70E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978"/>
                  <a:ext cx="576" cy="1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26" name="Rectangle 40">
                  <a:extLst>
                    <a:ext uri="{FF2B5EF4-FFF2-40B4-BE49-F238E27FC236}">
                      <a16:creationId xmlns:a16="http://schemas.microsoft.com/office/drawing/2014/main" id="{783CE574-4737-45C3-BEA1-66B0AB7C96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4" y="978"/>
                  <a:ext cx="768" cy="1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27" name="Rectangle 41">
                  <a:extLst>
                    <a:ext uri="{FF2B5EF4-FFF2-40B4-BE49-F238E27FC236}">
                      <a16:creationId xmlns:a16="http://schemas.microsoft.com/office/drawing/2014/main" id="{5CFCC1FA-22EA-4CC7-89F5-E830CB0851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978"/>
                  <a:ext cx="576" cy="1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28" name="Line 42">
                  <a:extLst>
                    <a:ext uri="{FF2B5EF4-FFF2-40B4-BE49-F238E27FC236}">
                      <a16:creationId xmlns:a16="http://schemas.microsoft.com/office/drawing/2014/main" id="{CF0C3E50-26A5-409F-80FB-007CF290EA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32" y="978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29" name="Line 43">
                  <a:extLst>
                    <a:ext uri="{FF2B5EF4-FFF2-40B4-BE49-F238E27FC236}">
                      <a16:creationId xmlns:a16="http://schemas.microsoft.com/office/drawing/2014/main" id="{B67B619E-AE01-4F9D-9AC9-B114EC3C99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48" y="978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30" name="Line 44">
                  <a:extLst>
                    <a:ext uri="{FF2B5EF4-FFF2-40B4-BE49-F238E27FC236}">
                      <a16:creationId xmlns:a16="http://schemas.microsoft.com/office/drawing/2014/main" id="{EDC6CA15-1B0C-49B3-BAD6-96CC96B538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16" y="978"/>
                  <a:ext cx="0" cy="192"/>
                </a:xfrm>
                <a:prstGeom prst="line">
                  <a:avLst/>
                </a:prstGeom>
                <a:noFill/>
                <a:ln w="12700">
                  <a:noFill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31" name="Line 45">
                  <a:extLst>
                    <a:ext uri="{FF2B5EF4-FFF2-40B4-BE49-F238E27FC236}">
                      <a16:creationId xmlns:a16="http://schemas.microsoft.com/office/drawing/2014/main" id="{AABEBFD2-9E9E-4880-BE51-F486E30DA0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978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32" name="Line 46">
                  <a:extLst>
                    <a:ext uri="{FF2B5EF4-FFF2-40B4-BE49-F238E27FC236}">
                      <a16:creationId xmlns:a16="http://schemas.microsoft.com/office/drawing/2014/main" id="{AC784CF5-8E4E-4604-B625-6E7E66FAF8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978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33" name="Line 47">
                  <a:extLst>
                    <a:ext uri="{FF2B5EF4-FFF2-40B4-BE49-F238E27FC236}">
                      <a16:creationId xmlns:a16="http://schemas.microsoft.com/office/drawing/2014/main" id="{8EF3BD05-1BA8-4BDF-AA6B-D5C3149B96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76" y="978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34" name="Line 48">
                  <a:extLst>
                    <a:ext uri="{FF2B5EF4-FFF2-40B4-BE49-F238E27FC236}">
                      <a16:creationId xmlns:a16="http://schemas.microsoft.com/office/drawing/2014/main" id="{88993E24-51A6-4996-943D-D87CE2298C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978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35" name="Line 49">
                  <a:extLst>
                    <a:ext uri="{FF2B5EF4-FFF2-40B4-BE49-F238E27FC236}">
                      <a16:creationId xmlns:a16="http://schemas.microsoft.com/office/drawing/2014/main" id="{B423A89B-04FE-4DDB-B563-7F0D26E679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0" y="978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36" name="Line 50">
                  <a:extLst>
                    <a:ext uri="{FF2B5EF4-FFF2-40B4-BE49-F238E27FC236}">
                      <a16:creationId xmlns:a16="http://schemas.microsoft.com/office/drawing/2014/main" id="{75320031-2A1E-426F-AF19-82AABB7972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44" y="978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37" name="Line 51">
                  <a:extLst>
                    <a:ext uri="{FF2B5EF4-FFF2-40B4-BE49-F238E27FC236}">
                      <a16:creationId xmlns:a16="http://schemas.microsoft.com/office/drawing/2014/main" id="{831AFE0E-605D-4A94-BE49-3026BD4EDC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36" y="978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39" name="未知">
                  <a:extLst>
                    <a:ext uri="{FF2B5EF4-FFF2-40B4-BE49-F238E27FC236}">
                      <a16:creationId xmlns:a16="http://schemas.microsoft.com/office/drawing/2014/main" id="{6DE7DD37-F443-48F3-A35A-D83B701B1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1266"/>
                  <a:ext cx="432" cy="304"/>
                </a:xfrm>
                <a:custGeom>
                  <a:avLst/>
                  <a:gdLst>
                    <a:gd name="T0" fmla="*/ 14 w 768"/>
                    <a:gd name="T1" fmla="*/ 304 h 304"/>
                    <a:gd name="T2" fmla="*/ 7 w 768"/>
                    <a:gd name="T3" fmla="*/ 16 h 304"/>
                    <a:gd name="T4" fmla="*/ 0 w 768"/>
                    <a:gd name="T5" fmla="*/ 208 h 304"/>
                    <a:gd name="T6" fmla="*/ 0 60000 65536"/>
                    <a:gd name="T7" fmla="*/ 0 60000 65536"/>
                    <a:gd name="T8" fmla="*/ 0 60000 65536"/>
                    <a:gd name="T9" fmla="*/ 0 w 768"/>
                    <a:gd name="T10" fmla="*/ 0 h 304"/>
                    <a:gd name="T11" fmla="*/ 768 w 768"/>
                    <a:gd name="T12" fmla="*/ 304 h 30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68" h="304">
                      <a:moveTo>
                        <a:pt x="768" y="304"/>
                      </a:moveTo>
                      <a:cubicBezTo>
                        <a:pt x="640" y="168"/>
                        <a:pt x="512" y="32"/>
                        <a:pt x="384" y="16"/>
                      </a:cubicBezTo>
                      <a:cubicBezTo>
                        <a:pt x="256" y="0"/>
                        <a:pt x="128" y="104"/>
                        <a:pt x="0" y="208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tx1"/>
                  </a:solidFill>
                  <a:round/>
                  <a:headEnd type="oval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40" name="未知">
                  <a:extLst>
                    <a:ext uri="{FF2B5EF4-FFF2-40B4-BE49-F238E27FC236}">
                      <a16:creationId xmlns:a16="http://schemas.microsoft.com/office/drawing/2014/main" id="{51DFD29B-3795-4EF8-AEBA-0019CBF5E7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8" y="1250"/>
                  <a:ext cx="1104" cy="352"/>
                </a:xfrm>
                <a:custGeom>
                  <a:avLst/>
                  <a:gdLst>
                    <a:gd name="T0" fmla="*/ 0 w 960"/>
                    <a:gd name="T1" fmla="*/ 352 h 352"/>
                    <a:gd name="T2" fmla="*/ 1152 w 960"/>
                    <a:gd name="T3" fmla="*/ 16 h 352"/>
                    <a:gd name="T4" fmla="*/ 2555 w 960"/>
                    <a:gd name="T5" fmla="*/ 256 h 352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352"/>
                    <a:gd name="T11" fmla="*/ 960 w 960"/>
                    <a:gd name="T12" fmla="*/ 352 h 35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352">
                      <a:moveTo>
                        <a:pt x="0" y="352"/>
                      </a:moveTo>
                      <a:cubicBezTo>
                        <a:pt x="136" y="192"/>
                        <a:pt x="272" y="32"/>
                        <a:pt x="432" y="16"/>
                      </a:cubicBezTo>
                      <a:cubicBezTo>
                        <a:pt x="592" y="0"/>
                        <a:pt x="776" y="128"/>
                        <a:pt x="960" y="256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tx1"/>
                  </a:solidFill>
                  <a:round/>
                  <a:headEnd type="oval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41" name="Text Box 55">
                  <a:extLst>
                    <a:ext uri="{FF2B5EF4-FFF2-40B4-BE49-F238E27FC236}">
                      <a16:creationId xmlns:a16="http://schemas.microsoft.com/office/drawing/2014/main" id="{3B95FC5C-0946-43FB-A8F8-D66383A12D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105" y="1459"/>
                  <a:ext cx="1184" cy="2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000">
                      <a:latin typeface="Helvetica" panose="020B0604020202020204" pitchFamily="34" charset="0"/>
                    </a:rPr>
                    <a:t>After sweep</a:t>
                  </a:r>
                </a:p>
              </p:txBody>
            </p:sp>
            <p:sp>
              <p:nvSpPr>
                <p:cNvPr id="142" name="Line 56">
                  <a:extLst>
                    <a:ext uri="{FF2B5EF4-FFF2-40B4-BE49-F238E27FC236}">
                      <a16:creationId xmlns:a16="http://schemas.microsoft.com/office/drawing/2014/main" id="{997184A1-01E2-4B35-8877-5777395AE8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96" y="1346"/>
                  <a:ext cx="0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43" name="Rectangle 57">
                  <a:extLst>
                    <a:ext uri="{FF2B5EF4-FFF2-40B4-BE49-F238E27FC236}">
                      <a16:creationId xmlns:a16="http://schemas.microsoft.com/office/drawing/2014/main" id="{EB95BB73-A884-4835-B202-0B58E55EBE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1506"/>
                  <a:ext cx="384" cy="1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44" name="Rectangle 58">
                  <a:extLst>
                    <a:ext uri="{FF2B5EF4-FFF2-40B4-BE49-F238E27FC236}">
                      <a16:creationId xmlns:a16="http://schemas.microsoft.com/office/drawing/2014/main" id="{A81A2746-BBC7-4111-A4D9-B29B0325B8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0" y="1506"/>
                  <a:ext cx="384" cy="1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45" name="Rectangle 59">
                  <a:extLst>
                    <a:ext uri="{FF2B5EF4-FFF2-40B4-BE49-F238E27FC236}">
                      <a16:creationId xmlns:a16="http://schemas.microsoft.com/office/drawing/2014/main" id="{C8F429F7-2AA0-4157-A499-C8AB8BFBB9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1506"/>
                  <a:ext cx="384" cy="1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46" name="Rectangle 60">
                  <a:extLst>
                    <a:ext uri="{FF2B5EF4-FFF2-40B4-BE49-F238E27FC236}">
                      <a16:creationId xmlns:a16="http://schemas.microsoft.com/office/drawing/2014/main" id="{B27AED52-6760-4BC2-B6C9-1CD9389BD7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1506"/>
                  <a:ext cx="576" cy="1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47" name="Rectangle 61">
                  <a:extLst>
                    <a:ext uri="{FF2B5EF4-FFF2-40B4-BE49-F238E27FC236}">
                      <a16:creationId xmlns:a16="http://schemas.microsoft.com/office/drawing/2014/main" id="{30F1B252-9BB8-4941-B523-754865252C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4" y="1506"/>
                  <a:ext cx="768" cy="1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48" name="Rectangle 62">
                  <a:extLst>
                    <a:ext uri="{FF2B5EF4-FFF2-40B4-BE49-F238E27FC236}">
                      <a16:creationId xmlns:a16="http://schemas.microsoft.com/office/drawing/2014/main" id="{5F7D2675-7559-49FB-913C-84541A643F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2" y="1506"/>
                  <a:ext cx="576" cy="19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49" name="Line 63">
                  <a:extLst>
                    <a:ext uri="{FF2B5EF4-FFF2-40B4-BE49-F238E27FC236}">
                      <a16:creationId xmlns:a16="http://schemas.microsoft.com/office/drawing/2014/main" id="{247742B5-3EF5-4262-9CB4-EECE3A1254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32" y="1506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50" name="Line 64">
                  <a:extLst>
                    <a:ext uri="{FF2B5EF4-FFF2-40B4-BE49-F238E27FC236}">
                      <a16:creationId xmlns:a16="http://schemas.microsoft.com/office/drawing/2014/main" id="{6E4FA5B3-57D1-488E-93E2-CCA49BE8DC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48" y="1506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51" name="Line 65">
                  <a:extLst>
                    <a:ext uri="{FF2B5EF4-FFF2-40B4-BE49-F238E27FC236}">
                      <a16:creationId xmlns:a16="http://schemas.microsoft.com/office/drawing/2014/main" id="{9C803F45-E5D8-423B-8E8B-D46163F083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16" y="1506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52" name="Line 66">
                  <a:extLst>
                    <a:ext uri="{FF2B5EF4-FFF2-40B4-BE49-F238E27FC236}">
                      <a16:creationId xmlns:a16="http://schemas.microsoft.com/office/drawing/2014/main" id="{97F5ABE5-EBBE-4A91-B6A2-441C547282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1506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53" name="Line 67">
                  <a:extLst>
                    <a:ext uri="{FF2B5EF4-FFF2-40B4-BE49-F238E27FC236}">
                      <a16:creationId xmlns:a16="http://schemas.microsoft.com/office/drawing/2014/main" id="{C7A011B6-59EB-422F-BE4C-C9B7561FC0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1506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54" name="Line 68">
                  <a:extLst>
                    <a:ext uri="{FF2B5EF4-FFF2-40B4-BE49-F238E27FC236}">
                      <a16:creationId xmlns:a16="http://schemas.microsoft.com/office/drawing/2014/main" id="{A75A7009-CB72-472C-B56B-D00AA692B2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76" y="1506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55" name="Line 69">
                  <a:extLst>
                    <a:ext uri="{FF2B5EF4-FFF2-40B4-BE49-F238E27FC236}">
                      <a16:creationId xmlns:a16="http://schemas.microsoft.com/office/drawing/2014/main" id="{69E398C7-3BA1-4F05-BB78-F80110CED9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1506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56" name="Line 70">
                  <a:extLst>
                    <a:ext uri="{FF2B5EF4-FFF2-40B4-BE49-F238E27FC236}">
                      <a16:creationId xmlns:a16="http://schemas.microsoft.com/office/drawing/2014/main" id="{DFB08B1D-A927-4263-8C09-05E8061E32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0" y="1506"/>
                  <a:ext cx="0" cy="19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57" name="Line 71">
                  <a:extLst>
                    <a:ext uri="{FF2B5EF4-FFF2-40B4-BE49-F238E27FC236}">
                      <a16:creationId xmlns:a16="http://schemas.microsoft.com/office/drawing/2014/main" id="{98B0A5E4-3BE5-46C6-B3D6-E63E0F4793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44" y="1506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58" name="Line 72">
                  <a:extLst>
                    <a:ext uri="{FF2B5EF4-FFF2-40B4-BE49-F238E27FC236}">
                      <a16:creationId xmlns:a16="http://schemas.microsoft.com/office/drawing/2014/main" id="{03A2CBE3-8F1B-483A-A283-6C1AB28C4D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36" y="1506"/>
                  <a:ext cx="0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1000"/>
                </a:p>
              </p:txBody>
            </p:sp>
            <p:sp>
              <p:nvSpPr>
                <p:cNvPr id="159" name="Rectangle 73">
                  <a:extLst>
                    <a:ext uri="{FF2B5EF4-FFF2-40B4-BE49-F238E27FC236}">
                      <a16:creationId xmlns:a16="http://schemas.microsoft.com/office/drawing/2014/main" id="{3EE566D0-7E83-4177-A748-8BDFDCA1A3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4" y="1506"/>
                  <a:ext cx="768" cy="192"/>
                </a:xfrm>
                <a:prstGeom prst="rect">
                  <a:avLst/>
                </a:prstGeom>
                <a:solidFill>
                  <a:srgbClr val="4D4D4D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000" dirty="0">
                      <a:solidFill>
                        <a:srgbClr val="FFFF00"/>
                      </a:solidFill>
                      <a:latin typeface="Helvetica" panose="020B0604020202020204" pitchFamily="34" charset="0"/>
                    </a:rPr>
                    <a:t>Free</a:t>
                  </a:r>
                </a:p>
              </p:txBody>
            </p:sp>
            <p:sp>
              <p:nvSpPr>
                <p:cNvPr id="160" name="Rectangle 74">
                  <a:extLst>
                    <a:ext uri="{FF2B5EF4-FFF2-40B4-BE49-F238E27FC236}">
                      <a16:creationId xmlns:a16="http://schemas.microsoft.com/office/drawing/2014/main" id="{C650959B-A68C-478E-B4F5-413A996F53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5" y="608"/>
                  <a:ext cx="192" cy="192"/>
                </a:xfrm>
                <a:prstGeom prst="rect">
                  <a:avLst/>
                </a:prstGeom>
                <a:solidFill>
                  <a:srgbClr val="00FFFF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spcBef>
                      <a:spcPct val="0"/>
                    </a:spcBef>
                    <a:buFontTx/>
                    <a:buNone/>
                  </a:pPr>
                  <a:endParaRPr lang="zh-CN" altLang="en-US" sz="1000">
                    <a:latin typeface="Helvetica" panose="020B0604020202020204" pitchFamily="34" charset="0"/>
                  </a:endParaRPr>
                </a:p>
              </p:txBody>
            </p:sp>
            <p:sp>
              <p:nvSpPr>
                <p:cNvPr id="161" name="Text Box 75">
                  <a:extLst>
                    <a:ext uri="{FF2B5EF4-FFF2-40B4-BE49-F238E27FC236}">
                      <a16:creationId xmlns:a16="http://schemas.microsoft.com/office/drawing/2014/main" id="{55B92BED-6170-4BA5-B16D-E276D12E5E8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99" y="502"/>
                  <a:ext cx="1167" cy="4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900" dirty="0">
                      <a:latin typeface="Helvetica" panose="020B0604020202020204" pitchFamily="34" charset="0"/>
                    </a:rPr>
                    <a:t>Marked </a:t>
                  </a:r>
                </a:p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900" dirty="0">
                      <a:latin typeface="Helvetica" panose="020B0604020202020204" pitchFamily="34" charset="0"/>
                    </a:rPr>
                    <a:t>block header</a:t>
                  </a:r>
                </a:p>
              </p:txBody>
            </p:sp>
            <p:sp>
              <p:nvSpPr>
                <p:cNvPr id="162" name="Rectangle 76">
                  <a:extLst>
                    <a:ext uri="{FF2B5EF4-FFF2-40B4-BE49-F238E27FC236}">
                      <a16:creationId xmlns:a16="http://schemas.microsoft.com/office/drawing/2014/main" id="{3591D7CC-639C-4197-9FE0-E8097BF4C6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0" y="1506"/>
                  <a:ext cx="384" cy="192"/>
                </a:xfrm>
                <a:prstGeom prst="rect">
                  <a:avLst/>
                </a:prstGeom>
                <a:solidFill>
                  <a:srgbClr val="4D4D4D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6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000" dirty="0">
                      <a:solidFill>
                        <a:srgbClr val="FFFF00"/>
                      </a:solidFill>
                      <a:latin typeface="Helvetica" panose="020B0604020202020204" pitchFamily="34" charset="0"/>
                    </a:rPr>
                    <a:t>Free</a:t>
                  </a:r>
                </a:p>
              </p:txBody>
            </p:sp>
            <p:sp>
              <p:nvSpPr>
                <p:cNvPr id="163" name="Line 77">
                  <a:extLst>
                    <a:ext uri="{FF2B5EF4-FFF2-40B4-BE49-F238E27FC236}">
                      <a16:creationId xmlns:a16="http://schemas.microsoft.com/office/drawing/2014/main" id="{3B84FBA7-6C16-4B1A-BF58-313B675743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40" y="258"/>
                  <a:ext cx="48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sz="1000"/>
                </a:p>
              </p:txBody>
            </p:sp>
            <p:sp>
              <p:nvSpPr>
                <p:cNvPr id="164" name="Line 78">
                  <a:extLst>
                    <a:ext uri="{FF2B5EF4-FFF2-40B4-BE49-F238E27FC236}">
                      <a16:creationId xmlns:a16="http://schemas.microsoft.com/office/drawing/2014/main" id="{5964C469-5644-43DF-9967-6557EC27C0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40" y="738"/>
                  <a:ext cx="48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sz="1000"/>
                </a:p>
              </p:txBody>
            </p:sp>
            <p:sp>
              <p:nvSpPr>
                <p:cNvPr id="165" name="Line 79">
                  <a:extLst>
                    <a:ext uri="{FF2B5EF4-FFF2-40B4-BE49-F238E27FC236}">
                      <a16:creationId xmlns:a16="http://schemas.microsoft.com/office/drawing/2014/main" id="{D149DC7A-CA4C-456B-BA6E-8364D4B4B9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40" y="1266"/>
                  <a:ext cx="48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sz="1000"/>
                </a:p>
              </p:txBody>
            </p:sp>
          </p:grpSp>
        </p:grpSp>
        <p:sp>
          <p:nvSpPr>
            <p:cNvPr id="172" name="Rectangle 52">
              <a:extLst>
                <a:ext uri="{FF2B5EF4-FFF2-40B4-BE49-F238E27FC236}">
                  <a16:creationId xmlns:a16="http://schemas.microsoft.com/office/drawing/2014/main" id="{E7E2E889-04DE-49D7-83DE-A4C13A621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7870" y="2580423"/>
              <a:ext cx="139145" cy="16904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zh-CN" altLang="en-US" sz="1000">
                <a:latin typeface="Helvetica" panose="020B0604020202020204" pitchFamily="34" charset="0"/>
              </a:endParaRPr>
            </a:p>
          </p:txBody>
        </p:sp>
        <p:sp>
          <p:nvSpPr>
            <p:cNvPr id="173" name="Text Box 75">
              <a:extLst>
                <a:ext uri="{FF2B5EF4-FFF2-40B4-BE49-F238E27FC236}">
                  <a16:creationId xmlns:a16="http://schemas.microsoft.com/office/drawing/2014/main" id="{87E868C0-F1CA-4A9C-B096-335E1A56F8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5465" y="2490839"/>
              <a:ext cx="8451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900" dirty="0">
                  <a:latin typeface="Helvetica" panose="020B0604020202020204" pitchFamily="34" charset="0"/>
                </a:rPr>
                <a:t>Unmarked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900" dirty="0">
                  <a:latin typeface="Helvetica" panose="020B0604020202020204" pitchFamily="34" charset="0"/>
                </a:rPr>
                <a:t>block header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45DA3C5D-E7CB-42C6-8DEE-31C906B224A1}"/>
              </a:ext>
            </a:extLst>
          </p:cNvPr>
          <p:cNvSpPr txBox="1"/>
          <p:nvPr/>
        </p:nvSpPr>
        <p:spPr>
          <a:xfrm>
            <a:off x="964897" y="1895876"/>
            <a:ext cx="2092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1       2      3      4           5                6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315902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标记清除法</a:t>
            </a: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宋体" charset="-122"/>
              </a:rPr>
              <a:t>At the top level the </a:t>
            </a:r>
            <a:r>
              <a:rPr lang="en-US" altLang="zh-CN" sz="1500" dirty="0">
                <a:solidFill>
                  <a:srgbClr val="990000"/>
                </a:solidFill>
                <a:ea typeface="宋体" charset="-122"/>
              </a:rPr>
              <a:t>algorithm</a:t>
            </a:r>
            <a:r>
              <a:rPr lang="en-US" altLang="zh-CN" sz="1500" dirty="0">
                <a:solidFill>
                  <a:schemeClr val="tx1"/>
                </a:solidFill>
                <a:ea typeface="宋体" charset="-122"/>
              </a:rPr>
              <a:t> in C like Pseudocode looks as follows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9.2.2 Mark and Sweep collection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287A669-8F2D-44B8-B493-FA36BCB7C058}"/>
              </a:ext>
            </a:extLst>
          </p:cNvPr>
          <p:cNvSpPr/>
          <p:nvPr/>
        </p:nvSpPr>
        <p:spPr>
          <a:xfrm>
            <a:off x="246856" y="1228437"/>
            <a:ext cx="4267200" cy="2092881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300" b="1" dirty="0">
                <a:solidFill>
                  <a:srgbClr val="990000"/>
                </a:solidFill>
                <a:ea typeface="宋体" charset="-122"/>
              </a:rPr>
              <a:t>void GC() {</a:t>
            </a:r>
          </a:p>
          <a:p>
            <a:pPr lvl="1">
              <a:defRPr/>
            </a:pPr>
            <a:r>
              <a:rPr lang="en-US" altLang="zh-CN" sz="1300" b="1" dirty="0" err="1">
                <a:solidFill>
                  <a:srgbClr val="990000"/>
                </a:solidFill>
                <a:ea typeface="宋体" charset="-122"/>
              </a:rPr>
              <a:t>HaltAllProcessing</a:t>
            </a:r>
            <a:r>
              <a:rPr lang="en-US" altLang="zh-CN" sz="1300" b="1" dirty="0">
                <a:solidFill>
                  <a:srgbClr val="990000"/>
                </a:solidFill>
                <a:ea typeface="宋体" charset="-122"/>
              </a:rPr>
              <a:t>(); </a:t>
            </a:r>
          </a:p>
          <a:p>
            <a:pPr lvl="1">
              <a:defRPr/>
            </a:pPr>
            <a:r>
              <a:rPr lang="en-US" altLang="zh-CN" sz="1300" dirty="0">
                <a:solidFill>
                  <a:srgbClr val="0000FF"/>
                </a:solidFill>
                <a:ea typeface="宋体" charset="-122"/>
              </a:rPr>
              <a:t>//</a:t>
            </a:r>
            <a:r>
              <a:rPr lang="zh-CN" altLang="en-US" sz="1300" dirty="0">
                <a:solidFill>
                  <a:srgbClr val="0000FF"/>
                </a:solidFill>
                <a:ea typeface="宋体" charset="-122"/>
              </a:rPr>
              <a:t> </a:t>
            </a:r>
            <a:r>
              <a:rPr lang="en-US" altLang="zh-CN" sz="1300" dirty="0">
                <a:solidFill>
                  <a:srgbClr val="0000FF"/>
                </a:solidFill>
                <a:ea typeface="宋体" charset="-122"/>
              </a:rPr>
              <a:t>Enumeration of roots</a:t>
            </a:r>
          </a:p>
          <a:p>
            <a:pPr lvl="1">
              <a:defRPr/>
            </a:pPr>
            <a:r>
              <a:rPr lang="en-US" altLang="zh-CN" sz="1300" b="1" dirty="0" err="1">
                <a:solidFill>
                  <a:srgbClr val="990000"/>
                </a:solidFill>
                <a:ea typeface="宋体" charset="-122"/>
              </a:rPr>
              <a:t>ObjectCollection</a:t>
            </a:r>
            <a:r>
              <a:rPr lang="en-US" altLang="zh-CN" sz="1300" b="1" dirty="0">
                <a:solidFill>
                  <a:srgbClr val="990000"/>
                </a:solidFill>
                <a:ea typeface="宋体" charset="-122"/>
              </a:rPr>
              <a:t> roots = </a:t>
            </a:r>
            <a:r>
              <a:rPr lang="en-US" altLang="zh-CN" sz="1300" b="1" dirty="0" err="1">
                <a:solidFill>
                  <a:srgbClr val="990000"/>
                </a:solidFill>
                <a:ea typeface="宋体" charset="-122"/>
              </a:rPr>
              <a:t>GetRoots</a:t>
            </a:r>
            <a:r>
              <a:rPr lang="en-US" altLang="zh-CN" sz="1300" b="1" dirty="0">
                <a:solidFill>
                  <a:srgbClr val="990000"/>
                </a:solidFill>
                <a:ea typeface="宋体" charset="-122"/>
              </a:rPr>
              <a:t>();</a:t>
            </a:r>
          </a:p>
          <a:p>
            <a:pPr lvl="1">
              <a:defRPr/>
            </a:pPr>
            <a:r>
              <a:rPr lang="en-US" altLang="zh-CN" sz="1300" dirty="0">
                <a:solidFill>
                  <a:srgbClr val="0000FF"/>
                </a:solidFill>
                <a:ea typeface="宋体" charset="-122"/>
              </a:rPr>
              <a:t>// Marking all object references starting from the root</a:t>
            </a:r>
            <a:r>
              <a:rPr lang="en-US" altLang="zh-CN" sz="1300" b="1" dirty="0">
                <a:solidFill>
                  <a:srgbClr val="990000"/>
                </a:solidFill>
                <a:ea typeface="宋体" charset="-122"/>
              </a:rPr>
              <a:t> </a:t>
            </a:r>
          </a:p>
          <a:p>
            <a:pPr lvl="1">
              <a:defRPr/>
            </a:pPr>
            <a:r>
              <a:rPr lang="en-US" altLang="zh-CN" sz="1300" b="1" dirty="0">
                <a:solidFill>
                  <a:srgbClr val="990000"/>
                </a:solidFill>
                <a:ea typeface="宋体" charset="-122"/>
              </a:rPr>
              <a:t>for(</a:t>
            </a:r>
            <a:r>
              <a:rPr lang="en-US" altLang="zh-CN" sz="1300" b="1" dirty="0" err="1">
                <a:solidFill>
                  <a:srgbClr val="990000"/>
                </a:solidFill>
                <a:ea typeface="宋体" charset="-122"/>
              </a:rPr>
              <a:t>int</a:t>
            </a:r>
            <a:r>
              <a:rPr lang="en-US" altLang="zh-CN" sz="1300" b="1" dirty="0">
                <a:solidFill>
                  <a:srgbClr val="990000"/>
                </a:solidFill>
                <a:ea typeface="宋体" charset="-122"/>
              </a:rPr>
              <a:t> </a:t>
            </a:r>
            <a:r>
              <a:rPr lang="en-US" altLang="zh-CN" sz="1300" b="1" dirty="0" err="1">
                <a:solidFill>
                  <a:srgbClr val="990000"/>
                </a:solidFill>
                <a:ea typeface="宋体" charset="-122"/>
              </a:rPr>
              <a:t>i</a:t>
            </a:r>
            <a:r>
              <a:rPr lang="en-US" altLang="zh-CN" sz="1300" b="1" dirty="0">
                <a:solidFill>
                  <a:srgbClr val="990000"/>
                </a:solidFill>
                <a:ea typeface="宋体" charset="-122"/>
              </a:rPr>
              <a:t> = 0; </a:t>
            </a:r>
            <a:r>
              <a:rPr lang="en-US" altLang="zh-CN" sz="1300" b="1" dirty="0" err="1">
                <a:solidFill>
                  <a:srgbClr val="990000"/>
                </a:solidFill>
                <a:ea typeface="宋体" charset="-122"/>
              </a:rPr>
              <a:t>i</a:t>
            </a:r>
            <a:r>
              <a:rPr lang="en-US" altLang="zh-CN" sz="1300" b="1" dirty="0">
                <a:solidFill>
                  <a:srgbClr val="990000"/>
                </a:solidFill>
                <a:ea typeface="宋体" charset="-122"/>
              </a:rPr>
              <a:t> &lt; </a:t>
            </a:r>
            <a:r>
              <a:rPr lang="en-US" altLang="zh-CN" sz="1300" b="1" dirty="0" err="1">
                <a:solidFill>
                  <a:srgbClr val="990000"/>
                </a:solidFill>
                <a:ea typeface="宋体" charset="-122"/>
              </a:rPr>
              <a:t>roots.Count</a:t>
            </a:r>
            <a:r>
              <a:rPr lang="en-US" altLang="zh-CN" sz="1300" b="1" dirty="0">
                <a:solidFill>
                  <a:srgbClr val="990000"/>
                </a:solidFill>
                <a:ea typeface="宋体" charset="-122"/>
              </a:rPr>
              <a:t>(); ++</a:t>
            </a:r>
            <a:r>
              <a:rPr lang="en-US" altLang="zh-CN" sz="1300" b="1" dirty="0" err="1">
                <a:solidFill>
                  <a:srgbClr val="990000"/>
                </a:solidFill>
                <a:ea typeface="宋体" charset="-122"/>
              </a:rPr>
              <a:t>i</a:t>
            </a:r>
            <a:r>
              <a:rPr lang="en-US" altLang="zh-CN" sz="1300" b="1" dirty="0">
                <a:solidFill>
                  <a:srgbClr val="990000"/>
                </a:solidFill>
                <a:ea typeface="宋体" charset="-122"/>
              </a:rPr>
              <a:t>)</a:t>
            </a:r>
          </a:p>
          <a:p>
            <a:pPr lvl="2">
              <a:defRPr/>
            </a:pPr>
            <a:r>
              <a:rPr lang="en-US" altLang="zh-CN" sz="1300" b="1" dirty="0">
                <a:solidFill>
                  <a:srgbClr val="990000"/>
                </a:solidFill>
                <a:ea typeface="宋体" charset="-122"/>
              </a:rPr>
              <a:t>Mark(roots[</a:t>
            </a:r>
            <a:r>
              <a:rPr lang="en-US" altLang="zh-CN" sz="1300" b="1" dirty="0" err="1">
                <a:solidFill>
                  <a:srgbClr val="990000"/>
                </a:solidFill>
                <a:ea typeface="宋体" charset="-122"/>
              </a:rPr>
              <a:t>i</a:t>
            </a:r>
            <a:r>
              <a:rPr lang="en-US" altLang="zh-CN" sz="1300" b="1" dirty="0">
                <a:solidFill>
                  <a:srgbClr val="990000"/>
                </a:solidFill>
                <a:ea typeface="宋体" charset="-122"/>
              </a:rPr>
              <a:t>]);</a:t>
            </a:r>
          </a:p>
          <a:p>
            <a:pPr lvl="1">
              <a:defRPr/>
            </a:pPr>
            <a:r>
              <a:rPr lang="en-US" altLang="zh-CN" sz="1300" dirty="0">
                <a:solidFill>
                  <a:srgbClr val="0000FF"/>
                </a:solidFill>
                <a:ea typeface="宋体" charset="-122"/>
              </a:rPr>
              <a:t>// Sweeping them </a:t>
            </a:r>
          </a:p>
          <a:p>
            <a:pPr>
              <a:defRPr/>
            </a:pPr>
            <a:r>
              <a:rPr lang="en-US" altLang="zh-CN" sz="1300" b="1" dirty="0">
                <a:solidFill>
                  <a:srgbClr val="990000"/>
                </a:solidFill>
                <a:ea typeface="宋体" charset="-122"/>
              </a:rPr>
              <a:t>             Sweep(); </a:t>
            </a:r>
          </a:p>
          <a:p>
            <a:pPr>
              <a:defRPr/>
            </a:pPr>
            <a:r>
              <a:rPr lang="en-US" altLang="zh-CN" sz="1300" b="1" dirty="0">
                <a:solidFill>
                  <a:srgbClr val="990000"/>
                </a:solidFill>
                <a:ea typeface="宋体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42235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A </a:t>
            </a:r>
            <a:r>
              <a:rPr lang="en-US" altLang="zh-CN" sz="1600" dirty="0" err="1">
                <a:solidFill>
                  <a:schemeClr val="tx1"/>
                </a:solidFill>
                <a:ea typeface="楷体" pitchFamily="49" charset="-122"/>
              </a:rPr>
              <a:t>Mark&amp;Sweep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GC for programs </a:t>
            </a: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9.2.2 Mark and Sweep collection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/>
          </a:p>
        </p:txBody>
      </p:sp>
      <p:sp>
        <p:nvSpPr>
          <p:cNvPr id="11" name="矩形 6">
            <a:extLst>
              <a:ext uri="{FF2B5EF4-FFF2-40B4-BE49-F238E27FC236}">
                <a16:creationId xmlns:a16="http://schemas.microsoft.com/office/drawing/2014/main" id="{C280DC5B-20EE-4FB2-A85E-418FED91A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56" y="806872"/>
            <a:ext cx="2065422" cy="212365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void mark ( </a:t>
            </a:r>
            <a:r>
              <a:rPr lang="en-US" altLang="zh-CN" sz="1100" dirty="0" err="1">
                <a:solidFill>
                  <a:schemeClr val="bg1"/>
                </a:solidFill>
                <a:latin typeface="Arial" panose="020B0604020202020204" pitchFamily="34" charset="0"/>
              </a:rPr>
              <a:t>ptr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 p )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    if (( b = </a:t>
            </a:r>
            <a:r>
              <a:rPr lang="en-US" altLang="zh-CN" sz="1100" dirty="0" err="1">
                <a:solidFill>
                  <a:schemeClr val="bg1"/>
                </a:solidFill>
                <a:latin typeface="Arial" panose="020B0604020202020204" pitchFamily="34" charset="0"/>
              </a:rPr>
              <a:t>isPtr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(p)) == NULL)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        return;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    if ( </a:t>
            </a:r>
            <a:r>
              <a:rPr lang="en-US" altLang="zh-CN" sz="1100" dirty="0" err="1">
                <a:solidFill>
                  <a:schemeClr val="bg1"/>
                </a:solidFill>
                <a:latin typeface="Arial" panose="020B0604020202020204" pitchFamily="34" charset="0"/>
              </a:rPr>
              <a:t>blockMarked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(b))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        return;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FFFF00"/>
                </a:solidFill>
                <a:latin typeface="Arial" panose="020B0604020202020204" pitchFamily="34" charset="0"/>
              </a:rPr>
              <a:t>    </a:t>
            </a:r>
            <a:r>
              <a:rPr lang="en-US" altLang="zh-CN" sz="1100" dirty="0" err="1">
                <a:solidFill>
                  <a:srgbClr val="FFFF00"/>
                </a:solidFill>
                <a:latin typeface="Arial" panose="020B0604020202020204" pitchFamily="34" charset="0"/>
              </a:rPr>
              <a:t>markBlock</a:t>
            </a:r>
            <a:r>
              <a:rPr lang="en-US" altLang="zh-CN" sz="1100" dirty="0">
                <a:solidFill>
                  <a:srgbClr val="FFFF00"/>
                </a:solidFill>
                <a:latin typeface="Arial" panose="020B0604020202020204" pitchFamily="34" charset="0"/>
              </a:rPr>
              <a:t>(b);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    </a:t>
            </a:r>
            <a:r>
              <a:rPr lang="en-US" altLang="zh-CN" sz="1100" dirty="0" err="1">
                <a:solidFill>
                  <a:schemeClr val="bg1"/>
                </a:solidFill>
                <a:latin typeface="Arial" panose="020B0604020202020204" pitchFamily="34" charset="0"/>
              </a:rPr>
              <a:t>len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 = length(b);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    for (</a:t>
            </a:r>
            <a:r>
              <a:rPr lang="en-US" altLang="zh-CN" sz="1100" dirty="0" err="1">
                <a:solidFill>
                  <a:schemeClr val="bg1"/>
                </a:solidFill>
                <a:latin typeface="Arial" panose="020B0604020202020204" pitchFamily="34" charset="0"/>
              </a:rPr>
              <a:t>i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=0; </a:t>
            </a:r>
            <a:r>
              <a:rPr lang="en-US" altLang="zh-CN" sz="1100" dirty="0" err="1">
                <a:solidFill>
                  <a:schemeClr val="bg1"/>
                </a:solidFill>
                <a:latin typeface="Arial" panose="020B0604020202020204" pitchFamily="34" charset="0"/>
              </a:rPr>
              <a:t>i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 &lt; </a:t>
            </a:r>
            <a:r>
              <a:rPr lang="en-US" altLang="zh-CN" sz="1100" dirty="0" err="1">
                <a:solidFill>
                  <a:schemeClr val="bg1"/>
                </a:solidFill>
                <a:latin typeface="Arial" panose="020B0604020202020204" pitchFamily="34" charset="0"/>
              </a:rPr>
              <a:t>len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; </a:t>
            </a:r>
            <a:r>
              <a:rPr lang="en-US" altLang="zh-CN" sz="1100" dirty="0" err="1">
                <a:solidFill>
                  <a:schemeClr val="bg1"/>
                </a:solidFill>
                <a:latin typeface="Arial" panose="020B0604020202020204" pitchFamily="34" charset="0"/>
              </a:rPr>
              <a:t>i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++)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rgbClr val="FFFF00"/>
                </a:solidFill>
                <a:latin typeface="Arial" panose="020B0604020202020204" pitchFamily="34" charset="0"/>
              </a:rPr>
              <a:t>        mark(b[</a:t>
            </a:r>
            <a:r>
              <a:rPr lang="en-US" altLang="zh-CN" sz="1100" dirty="0" err="1">
                <a:solidFill>
                  <a:srgbClr val="FFFF00"/>
                </a:solidFill>
                <a:latin typeface="Arial" panose="020B0604020202020204" pitchFamily="34" charset="0"/>
              </a:rPr>
              <a:t>i</a:t>
            </a:r>
            <a:r>
              <a:rPr lang="en-US" altLang="zh-CN" sz="1100" dirty="0">
                <a:solidFill>
                  <a:srgbClr val="FFFF00"/>
                </a:solidFill>
                <a:latin typeface="Arial" panose="020B0604020202020204" pitchFamily="34" charset="0"/>
              </a:rPr>
              <a:t>]); 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//mark all child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    return;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}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7">
            <a:extLst>
              <a:ext uri="{FF2B5EF4-FFF2-40B4-BE49-F238E27FC236}">
                <a16:creationId xmlns:a16="http://schemas.microsoft.com/office/drawing/2014/main" id="{0B7CCEE2-93DC-4813-8E29-024A7A2C1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8267" y="810340"/>
            <a:ext cx="2065422" cy="212365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void sweep ( </a:t>
            </a:r>
            <a:r>
              <a:rPr lang="en-US" altLang="zh-CN" sz="1100" dirty="0" err="1">
                <a:solidFill>
                  <a:schemeClr val="bg1"/>
                </a:solidFill>
                <a:latin typeface="Arial" panose="020B0604020202020204" pitchFamily="34" charset="0"/>
              </a:rPr>
              <a:t>ptr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 b, </a:t>
            </a:r>
            <a:r>
              <a:rPr lang="en-US" altLang="zh-CN" sz="1100" dirty="0" err="1">
                <a:solidFill>
                  <a:schemeClr val="bg1"/>
                </a:solidFill>
                <a:latin typeface="Arial" panose="020B0604020202020204" pitchFamily="34" charset="0"/>
              </a:rPr>
              <a:t>ptr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 end )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    while (b &lt; end)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        if (</a:t>
            </a:r>
            <a:r>
              <a:rPr lang="en-US" altLang="zh-CN" sz="1100" dirty="0" err="1">
                <a:solidFill>
                  <a:schemeClr val="bg1"/>
                </a:solidFill>
                <a:latin typeface="Arial" panose="020B0604020202020204" pitchFamily="34" charset="0"/>
              </a:rPr>
              <a:t>blockMarked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(b))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            </a:t>
            </a:r>
            <a:r>
              <a:rPr lang="en-US" altLang="zh-CN" sz="1100" dirty="0" err="1">
                <a:solidFill>
                  <a:schemeClr val="bg1"/>
                </a:solidFill>
                <a:latin typeface="Arial" panose="020B0604020202020204" pitchFamily="34" charset="0"/>
              </a:rPr>
              <a:t>unmarkBlock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(b);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        else if (</a:t>
            </a:r>
            <a:r>
              <a:rPr lang="en-US" altLang="zh-CN" sz="1100" dirty="0" err="1">
                <a:solidFill>
                  <a:schemeClr val="bg1"/>
                </a:solidFill>
                <a:latin typeface="Arial" panose="020B0604020202020204" pitchFamily="34" charset="0"/>
              </a:rPr>
              <a:t>blockAllocated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(b))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            </a:t>
            </a:r>
            <a:r>
              <a:rPr lang="en-US" altLang="zh-CN" sz="1100" dirty="0">
                <a:solidFill>
                  <a:srgbClr val="FFFF00"/>
                </a:solidFill>
                <a:latin typeface="Arial" panose="020B0604020202020204" pitchFamily="34" charset="0"/>
              </a:rPr>
              <a:t>free(b);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        b = </a:t>
            </a:r>
            <a:r>
              <a:rPr lang="en-US" altLang="zh-CN" sz="1100" dirty="0" err="1">
                <a:solidFill>
                  <a:schemeClr val="bg1"/>
                </a:solidFill>
                <a:latin typeface="Arial" panose="020B0604020202020204" pitchFamily="34" charset="0"/>
              </a:rPr>
              <a:t>nextBlock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(b);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  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    return;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8">
            <a:extLst>
              <a:ext uri="{FF2B5EF4-FFF2-40B4-BE49-F238E27FC236}">
                <a16:creationId xmlns:a16="http://schemas.microsoft.com/office/drawing/2014/main" id="{427CFFCE-38D6-4071-B499-4EF6314A8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56" y="2974995"/>
            <a:ext cx="67151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latin typeface="Arial" panose="020B0604020202020204" pitchFamily="34" charset="0"/>
              </a:rPr>
              <a:t>Pseudo-code for the mark and sweep functions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034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A </a:t>
            </a:r>
            <a:r>
              <a:rPr lang="en-US" altLang="zh-CN" sz="1600" dirty="0" err="1">
                <a:solidFill>
                  <a:schemeClr val="tx1"/>
                </a:solidFill>
                <a:ea typeface="楷体" pitchFamily="49" charset="-122"/>
              </a:rPr>
              <a:t>Mark&amp;Sweep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GC for programs </a:t>
            </a: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9.2.2 Mark and Sweep collection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C387CFA-CD11-45B9-9CA1-01A208B37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756475"/>
              </p:ext>
            </p:extLst>
          </p:nvPr>
        </p:nvGraphicFramePr>
        <p:xfrm>
          <a:off x="0" y="783114"/>
          <a:ext cx="4608513" cy="24688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608513">
                  <a:extLst>
                    <a:ext uri="{9D8B030D-6E8A-4147-A177-3AD203B41FA5}">
                      <a16:colId xmlns:a16="http://schemas.microsoft.com/office/drawing/2014/main" val="2173813711"/>
                    </a:ext>
                  </a:extLst>
                </a:gridCol>
              </a:tblGrid>
              <a:tr h="294902">
                <a:tc>
                  <a:txBody>
                    <a:bodyPr/>
                    <a:lstStyle/>
                    <a:p>
                      <a:r>
                        <a:rPr lang="en-US" altLang="zh-CN" sz="1200" b="0" dirty="0"/>
                        <a:t>- </a:t>
                      </a:r>
                      <a:r>
                        <a:rPr lang="en-US" altLang="zh-CN" sz="1200" b="1" dirty="0" err="1">
                          <a:solidFill>
                            <a:srgbClr val="C00000"/>
                          </a:solidFill>
                        </a:rPr>
                        <a:t>ptr</a:t>
                      </a:r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b="1" dirty="0" err="1">
                          <a:solidFill>
                            <a:srgbClr val="C00000"/>
                          </a:solidFill>
                        </a:rPr>
                        <a:t>isPtr</a:t>
                      </a:r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altLang="zh-CN" sz="1200" b="1" dirty="0" err="1">
                          <a:solidFill>
                            <a:srgbClr val="C00000"/>
                          </a:solidFill>
                        </a:rPr>
                        <a:t>ptr</a:t>
                      </a:r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 p) </a:t>
                      </a:r>
                      <a:r>
                        <a:rPr lang="en-US" altLang="zh-CN" sz="1200" b="0" dirty="0"/>
                        <a:t>If p points to some word in an allocated block, </a:t>
                      </a:r>
                      <a:r>
                        <a:rPr lang="en-US" altLang="zh-CN" sz="1200" b="0" dirty="0">
                          <a:solidFill>
                            <a:srgbClr val="990000"/>
                          </a:solidFill>
                        </a:rPr>
                        <a:t>returns </a:t>
                      </a:r>
                      <a:r>
                        <a:rPr lang="en-US" altLang="zh-CN" sz="1200" b="1" dirty="0">
                          <a:solidFill>
                            <a:srgbClr val="0000FF"/>
                          </a:solidFill>
                        </a:rPr>
                        <a:t>a pointer b </a:t>
                      </a:r>
                      <a:r>
                        <a:rPr lang="en-US" altLang="zh-CN" sz="1200" b="0" dirty="0"/>
                        <a:t>to the beginning of that block. Returns NULL otherwise. </a:t>
                      </a:r>
                      <a:endParaRPr lang="zh-CN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777874"/>
                  </a:ext>
                </a:extLst>
              </a:tr>
              <a:tr h="239199">
                <a:tc>
                  <a:txBody>
                    <a:bodyPr/>
                    <a:lstStyle/>
                    <a:p>
                      <a:r>
                        <a:rPr lang="en-US" altLang="zh-CN" sz="1200" b="0" dirty="0"/>
                        <a:t>- </a:t>
                      </a:r>
                      <a:r>
                        <a:rPr lang="en-US" altLang="zh-CN" sz="1200" b="1" dirty="0" err="1">
                          <a:solidFill>
                            <a:srgbClr val="C00000"/>
                          </a:solidFill>
                        </a:rPr>
                        <a:t>int</a:t>
                      </a:r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b="1" dirty="0" err="1">
                          <a:solidFill>
                            <a:srgbClr val="C00000"/>
                          </a:solidFill>
                        </a:rPr>
                        <a:t>blockMarked</a:t>
                      </a:r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altLang="zh-CN" sz="1200" b="1" dirty="0" err="1">
                          <a:solidFill>
                            <a:srgbClr val="C00000"/>
                          </a:solidFill>
                        </a:rPr>
                        <a:t>ptr</a:t>
                      </a:r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 b) </a:t>
                      </a:r>
                      <a:r>
                        <a:rPr lang="en-US" altLang="zh-CN" sz="1200" b="0" dirty="0"/>
                        <a:t>Returns </a:t>
                      </a:r>
                      <a:r>
                        <a:rPr lang="en-US" altLang="zh-CN" sz="1200" b="1" dirty="0">
                          <a:solidFill>
                            <a:srgbClr val="0000FF"/>
                          </a:solidFill>
                        </a:rPr>
                        <a:t>true</a:t>
                      </a:r>
                      <a:r>
                        <a:rPr lang="en-US" altLang="zh-CN" sz="1200" b="0" dirty="0"/>
                        <a:t> if block b is already marked. </a:t>
                      </a:r>
                      <a:endParaRPr lang="zh-CN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688711"/>
                  </a:ext>
                </a:extLst>
              </a:tr>
              <a:tr h="239199">
                <a:tc>
                  <a:txBody>
                    <a:bodyPr/>
                    <a:lstStyle/>
                    <a:p>
                      <a:r>
                        <a:rPr lang="en-US" altLang="zh-CN" sz="1200" b="0" dirty="0"/>
                        <a:t>- </a:t>
                      </a:r>
                      <a:r>
                        <a:rPr lang="en-US" altLang="zh-CN" sz="1200" b="1" dirty="0" err="1">
                          <a:solidFill>
                            <a:srgbClr val="C00000"/>
                          </a:solidFill>
                        </a:rPr>
                        <a:t>int</a:t>
                      </a:r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b="1" dirty="0" err="1">
                          <a:solidFill>
                            <a:srgbClr val="C00000"/>
                          </a:solidFill>
                        </a:rPr>
                        <a:t>blockAllocated</a:t>
                      </a:r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altLang="zh-CN" sz="1200" b="1" dirty="0" err="1">
                          <a:solidFill>
                            <a:srgbClr val="C00000"/>
                          </a:solidFill>
                        </a:rPr>
                        <a:t>ptr</a:t>
                      </a:r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 b) </a:t>
                      </a:r>
                      <a:r>
                        <a:rPr lang="en-US" altLang="zh-CN" sz="1200" b="0" dirty="0"/>
                        <a:t>Returns </a:t>
                      </a:r>
                      <a:r>
                        <a:rPr lang="en-US" altLang="zh-CN" sz="1200" b="1" dirty="0">
                          <a:solidFill>
                            <a:srgbClr val="0000FF"/>
                          </a:solidFill>
                        </a:rPr>
                        <a:t>true</a:t>
                      </a:r>
                      <a:r>
                        <a:rPr lang="en-US" altLang="zh-CN" sz="1200" b="0" dirty="0"/>
                        <a:t> if block b is allocated. </a:t>
                      </a:r>
                      <a:endParaRPr lang="zh-CN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728482"/>
                  </a:ext>
                </a:extLst>
              </a:tr>
              <a:tr h="239199">
                <a:tc>
                  <a:txBody>
                    <a:bodyPr/>
                    <a:lstStyle/>
                    <a:p>
                      <a:r>
                        <a:rPr lang="en-US" altLang="zh-CN" sz="1200" b="0" dirty="0"/>
                        <a:t>- </a:t>
                      </a:r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void </a:t>
                      </a:r>
                      <a:r>
                        <a:rPr lang="en-US" altLang="zh-CN" sz="1200" b="1" dirty="0" err="1">
                          <a:solidFill>
                            <a:srgbClr val="C00000"/>
                          </a:solidFill>
                        </a:rPr>
                        <a:t>markBlock</a:t>
                      </a:r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altLang="zh-CN" sz="1200" b="1" dirty="0" err="1">
                          <a:solidFill>
                            <a:srgbClr val="C00000"/>
                          </a:solidFill>
                        </a:rPr>
                        <a:t>ptr</a:t>
                      </a:r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 b) </a:t>
                      </a:r>
                      <a:r>
                        <a:rPr lang="en-US" altLang="zh-CN" sz="1200" b="0" dirty="0"/>
                        <a:t>Marks block b.  </a:t>
                      </a:r>
                      <a:endParaRPr lang="zh-CN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68886"/>
                  </a:ext>
                </a:extLst>
              </a:tr>
              <a:tr h="239199">
                <a:tc>
                  <a:txBody>
                    <a:bodyPr/>
                    <a:lstStyle/>
                    <a:p>
                      <a:r>
                        <a:rPr lang="en-US" altLang="zh-CN" sz="1200" b="0" dirty="0"/>
                        <a:t>- </a:t>
                      </a:r>
                      <a:r>
                        <a:rPr lang="en-US" altLang="zh-CN" sz="1200" b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zh-CN" sz="1200" b="1" dirty="0" err="1">
                          <a:solidFill>
                            <a:srgbClr val="C00000"/>
                          </a:solidFill>
                        </a:rPr>
                        <a:t>nt</a:t>
                      </a:r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 length(b) </a:t>
                      </a:r>
                      <a:r>
                        <a:rPr lang="en-US" altLang="zh-CN" sz="1200" b="0" dirty="0"/>
                        <a:t>Returns the </a:t>
                      </a:r>
                      <a:r>
                        <a:rPr lang="en-US" altLang="zh-CN" sz="1200" b="1" dirty="0">
                          <a:solidFill>
                            <a:srgbClr val="0000FF"/>
                          </a:solidFill>
                        </a:rPr>
                        <a:t>length in words </a:t>
                      </a:r>
                      <a:r>
                        <a:rPr lang="en-US" altLang="zh-CN" sz="1200" b="0" dirty="0"/>
                        <a:t>(excluding the header) of block b. </a:t>
                      </a:r>
                      <a:endParaRPr lang="zh-CN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256796"/>
                  </a:ext>
                </a:extLst>
              </a:tr>
              <a:tr h="294902">
                <a:tc>
                  <a:txBody>
                    <a:bodyPr/>
                    <a:lstStyle/>
                    <a:p>
                      <a:r>
                        <a:rPr lang="en-US" altLang="zh-CN" sz="1200" b="0" dirty="0"/>
                        <a:t>- </a:t>
                      </a:r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void </a:t>
                      </a:r>
                      <a:r>
                        <a:rPr lang="en-US" altLang="zh-CN" sz="1200" b="1" dirty="0" err="1">
                          <a:solidFill>
                            <a:srgbClr val="C00000"/>
                          </a:solidFill>
                        </a:rPr>
                        <a:t>unmarkBlock</a:t>
                      </a:r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altLang="zh-CN" sz="1200" b="1" dirty="0" err="1">
                          <a:solidFill>
                            <a:srgbClr val="C00000"/>
                          </a:solidFill>
                        </a:rPr>
                        <a:t>ptr</a:t>
                      </a:r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 b) </a:t>
                      </a:r>
                      <a:r>
                        <a:rPr lang="en-US" altLang="zh-CN" sz="1200" b="0" dirty="0"/>
                        <a:t>Changes the status of block b from marked to unmarked. </a:t>
                      </a:r>
                      <a:endParaRPr lang="zh-CN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314574"/>
                  </a:ext>
                </a:extLst>
              </a:tr>
              <a:tr h="239199">
                <a:tc>
                  <a:txBody>
                    <a:bodyPr/>
                    <a:lstStyle/>
                    <a:p>
                      <a:r>
                        <a:rPr lang="en-US" altLang="zh-CN" sz="1200" b="0" dirty="0"/>
                        <a:t>- </a:t>
                      </a:r>
                      <a:r>
                        <a:rPr lang="en-US" altLang="zh-CN" sz="1200" b="1" dirty="0" err="1">
                          <a:solidFill>
                            <a:srgbClr val="C00000"/>
                          </a:solidFill>
                        </a:rPr>
                        <a:t>ptr</a:t>
                      </a:r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zh-CN" sz="1200" b="1" dirty="0" err="1">
                          <a:solidFill>
                            <a:srgbClr val="C00000"/>
                          </a:solidFill>
                        </a:rPr>
                        <a:t>nextBlock</a:t>
                      </a:r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altLang="zh-CN" sz="1200" b="1" dirty="0" err="1">
                          <a:solidFill>
                            <a:srgbClr val="C00000"/>
                          </a:solidFill>
                        </a:rPr>
                        <a:t>ptr</a:t>
                      </a:r>
                      <a:r>
                        <a:rPr lang="en-US" altLang="zh-CN" sz="1200" b="1" dirty="0">
                          <a:solidFill>
                            <a:srgbClr val="C00000"/>
                          </a:solidFill>
                        </a:rPr>
                        <a:t> b) </a:t>
                      </a:r>
                      <a:r>
                        <a:rPr lang="en-US" altLang="zh-CN" sz="1200" b="0" dirty="0"/>
                        <a:t>Returns </a:t>
                      </a:r>
                      <a:r>
                        <a:rPr lang="en-US" altLang="zh-CN" sz="1200" b="1" dirty="0">
                          <a:solidFill>
                            <a:srgbClr val="0000FF"/>
                          </a:solidFill>
                        </a:rPr>
                        <a:t>the successor of block b </a:t>
                      </a:r>
                      <a:r>
                        <a:rPr lang="en-US" altLang="zh-CN" sz="1200" b="0" dirty="0"/>
                        <a:t>in the heap.  </a:t>
                      </a:r>
                      <a:endParaRPr lang="zh-CN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986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2056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A </a:t>
            </a: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conservative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ea typeface="楷体" pitchFamily="49" charset="-122"/>
              </a:rPr>
              <a:t>Mark&amp;Sweep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GC for programs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How to determine if a word is a pointer?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9.2.2 Mark and Sweep collection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FAACEE9-8DAF-45C1-8F2B-138B375CAA65}"/>
              </a:ext>
            </a:extLst>
          </p:cNvPr>
          <p:cNvSpPr/>
          <p:nvPr/>
        </p:nvSpPr>
        <p:spPr>
          <a:xfrm>
            <a:off x="351897" y="816748"/>
            <a:ext cx="1266559" cy="317055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 err="1">
                <a:solidFill>
                  <a:srgbClr val="0000FF"/>
                </a:solidFill>
                <a:ea typeface="宋体" charset="-122"/>
              </a:rPr>
              <a:t>ptr</a:t>
            </a:r>
            <a:r>
              <a:rPr lang="en-US" altLang="zh-CN" sz="1400" dirty="0">
                <a:solidFill>
                  <a:srgbClr val="0000FF"/>
                </a:solidFill>
                <a:ea typeface="宋体" charset="-122"/>
              </a:rPr>
              <a:t> </a:t>
            </a:r>
            <a:r>
              <a:rPr lang="en-US" altLang="zh-CN" sz="1400" dirty="0" err="1">
                <a:solidFill>
                  <a:srgbClr val="0000FF"/>
                </a:solidFill>
                <a:ea typeface="宋体" charset="-122"/>
              </a:rPr>
              <a:t>isPtr</a:t>
            </a:r>
            <a:r>
              <a:rPr lang="en-US" altLang="zh-CN" sz="1400" dirty="0">
                <a:solidFill>
                  <a:srgbClr val="0000FF"/>
                </a:solidFill>
                <a:ea typeface="宋体" charset="-122"/>
              </a:rPr>
              <a:t>(</a:t>
            </a:r>
            <a:r>
              <a:rPr lang="en-US" altLang="zh-CN" sz="1400" dirty="0" err="1">
                <a:solidFill>
                  <a:srgbClr val="0000FF"/>
                </a:solidFill>
                <a:ea typeface="宋体" charset="-122"/>
              </a:rPr>
              <a:t>ptr</a:t>
            </a:r>
            <a:r>
              <a:rPr lang="en-US" altLang="zh-CN" sz="1400" dirty="0">
                <a:solidFill>
                  <a:srgbClr val="0000FF"/>
                </a:solidFill>
                <a:ea typeface="宋体" charset="-122"/>
              </a:rPr>
              <a:t> p)</a:t>
            </a:r>
            <a:endParaRPr lang="zh-CN" altLang="en-US" sz="1400" dirty="0"/>
          </a:p>
        </p:txBody>
      </p:sp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6B4FF407-8721-4BF0-ADC6-815C4532B3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3755445"/>
              </p:ext>
            </p:extLst>
          </p:nvPr>
        </p:nvGraphicFramePr>
        <p:xfrm>
          <a:off x="627526" y="1508758"/>
          <a:ext cx="3352800" cy="1225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1" name="组合 20">
            <a:extLst>
              <a:ext uri="{FF2B5EF4-FFF2-40B4-BE49-F238E27FC236}">
                <a16:creationId xmlns:a16="http://schemas.microsoft.com/office/drawing/2014/main" id="{D4FAE783-415D-4724-AD1E-8C5609729EC9}"/>
              </a:ext>
            </a:extLst>
          </p:cNvPr>
          <p:cNvGrpSpPr/>
          <p:nvPr/>
        </p:nvGrpSpPr>
        <p:grpSpPr>
          <a:xfrm>
            <a:off x="475456" y="2841329"/>
            <a:ext cx="3727725" cy="461665"/>
            <a:chOff x="652269" y="2853112"/>
            <a:chExt cx="3727725" cy="461665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93CBD34-A42D-42C2-BDAC-368A77C7D5E4}"/>
                </a:ext>
              </a:extLst>
            </p:cNvPr>
            <p:cNvGrpSpPr/>
            <p:nvPr/>
          </p:nvGrpSpPr>
          <p:grpSpPr>
            <a:xfrm>
              <a:off x="652269" y="2930851"/>
              <a:ext cx="3727725" cy="305494"/>
              <a:chOff x="652269" y="2930851"/>
              <a:chExt cx="3727725" cy="305494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B77472C1-98AE-40F7-A290-BA2D6542B13A}"/>
                  </a:ext>
                </a:extLst>
              </p:cNvPr>
              <p:cNvSpPr/>
              <p:nvPr/>
            </p:nvSpPr>
            <p:spPr>
              <a:xfrm>
                <a:off x="1085056" y="2931545"/>
                <a:ext cx="304800" cy="3048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0A60240A-511A-4DEB-B6FC-BBAB546368AF}"/>
                  </a:ext>
                </a:extLst>
              </p:cNvPr>
              <p:cNvSpPr/>
              <p:nvPr/>
            </p:nvSpPr>
            <p:spPr>
              <a:xfrm>
                <a:off x="3218656" y="2931545"/>
                <a:ext cx="304800" cy="304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8989679-9956-4586-9FEA-C3858181E092}"/>
                  </a:ext>
                </a:extLst>
              </p:cNvPr>
              <p:cNvSpPr txBox="1"/>
              <p:nvPr/>
            </p:nvSpPr>
            <p:spPr>
              <a:xfrm>
                <a:off x="652269" y="2930851"/>
                <a:ext cx="685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/>
                  <a:t>int</a:t>
                </a:r>
                <a:r>
                  <a:rPr lang="en-US" altLang="zh-CN" sz="1200" dirty="0"/>
                  <a:t> a </a:t>
                </a:r>
                <a:endParaRPr lang="zh-CN" altLang="en-US" sz="1200" dirty="0"/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D492C564-5E4D-4565-9938-F600BC50B401}"/>
                  </a:ext>
                </a:extLst>
              </p:cNvPr>
              <p:cNvCxnSpPr>
                <a:stCxn id="12" idx="6"/>
                <a:endCxn id="14" idx="2"/>
              </p:cNvCxnSpPr>
              <p:nvPr/>
            </p:nvCxnSpPr>
            <p:spPr>
              <a:xfrm>
                <a:off x="1389856" y="3083945"/>
                <a:ext cx="182880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93EB448-1E56-4DD6-B30D-1DD3AC6264AA}"/>
                  </a:ext>
                </a:extLst>
              </p:cNvPr>
              <p:cNvSpPr txBox="1"/>
              <p:nvPr/>
            </p:nvSpPr>
            <p:spPr>
              <a:xfrm>
                <a:off x="3521659" y="2934439"/>
                <a:ext cx="8583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/>
                  <a:t>Garbage?</a:t>
                </a:r>
                <a:endParaRPr lang="zh-CN" altLang="en-US" sz="1200" dirty="0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9893023-BEB7-47D5-ACC3-6D9BB6FD8C03}"/>
                </a:ext>
              </a:extLst>
            </p:cNvPr>
            <p:cNvSpPr txBox="1"/>
            <p:nvPr/>
          </p:nvSpPr>
          <p:spPr>
            <a:xfrm>
              <a:off x="1513729" y="2853112"/>
              <a:ext cx="1506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0000FF"/>
                  </a:solidFill>
                </a:rPr>
                <a:t>Collector confused: </a:t>
              </a:r>
            </a:p>
            <a:p>
              <a:r>
                <a:rPr lang="en-US" altLang="zh-CN" sz="1200" dirty="0">
                  <a:solidFill>
                    <a:srgbClr val="0000FF"/>
                  </a:solidFill>
                </a:rPr>
                <a:t>a is an </a:t>
              </a:r>
              <a:r>
                <a:rPr lang="en-US" altLang="zh-CN" sz="1200" dirty="0" err="1">
                  <a:solidFill>
                    <a:srgbClr val="0000FF"/>
                  </a:solidFill>
                </a:rPr>
                <a:t>int</a:t>
              </a:r>
              <a:r>
                <a:rPr lang="en-US" altLang="zh-CN" sz="1200" dirty="0">
                  <a:solidFill>
                    <a:srgbClr val="0000FF"/>
                  </a:solidFill>
                </a:rPr>
                <a:t> or pointer ? </a:t>
              </a:r>
              <a:endParaRPr lang="zh-CN" altLang="en-US" sz="12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8085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A </a:t>
            </a: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conservative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ea typeface="楷体" pitchFamily="49" charset="-122"/>
              </a:rPr>
              <a:t>Mark&amp;Sweep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GC for programs </a:t>
            </a: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宋体" charset="-122"/>
              </a:rPr>
              <a:t>Conservative </a:t>
            </a:r>
            <a:r>
              <a:rPr lang="zh-CN" altLang="en-US" sz="1500" dirty="0">
                <a:solidFill>
                  <a:schemeClr val="tx1"/>
                </a:solidFill>
                <a:ea typeface="宋体" charset="-122"/>
              </a:rPr>
              <a:t>保守的 </a:t>
            </a:r>
            <a:endParaRPr lang="en-US" altLang="zh-CN" sz="15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9.2.2 Mark and Sweep collection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5A0547D-7695-4FF6-923B-686575744695}"/>
              </a:ext>
            </a:extLst>
          </p:cNvPr>
          <p:cNvGrpSpPr/>
          <p:nvPr/>
        </p:nvGrpSpPr>
        <p:grpSpPr>
          <a:xfrm>
            <a:off x="551326" y="1467682"/>
            <a:ext cx="3505200" cy="1288995"/>
            <a:chOff x="551326" y="1592831"/>
            <a:chExt cx="3505200" cy="1288995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6A6894EE-7BD9-45C6-88D0-9FF3B9142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26" y="1592831"/>
              <a:ext cx="3505200" cy="12889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588E839-00B3-4DC1-AEF3-AB34CE70D520}"/>
                </a:ext>
              </a:extLst>
            </p:cNvPr>
            <p:cNvCxnSpPr/>
            <p:nvPr/>
          </p:nvCxnSpPr>
          <p:spPr>
            <a:xfrm flipV="1">
              <a:off x="2761456" y="2489994"/>
              <a:ext cx="228600" cy="152400"/>
            </a:xfrm>
            <a:prstGeom prst="straightConnector1">
              <a:avLst/>
            </a:prstGeom>
            <a:ln>
              <a:solidFill>
                <a:srgbClr val="99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707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Why we learn it?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Dynamic memory allocation is a useful and important programming technique.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Programmers need to have an understanding of 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how they work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Types of dynamic memory allocation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FF0000"/>
                </a:solidFill>
                <a:ea typeface="楷体" pitchFamily="49" charset="-122"/>
              </a:rPr>
              <a:t>Explicit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: application </a:t>
            </a: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allocates and frees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space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C: malloc and free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FF0000"/>
                </a:solidFill>
                <a:ea typeface="楷体" pitchFamily="49" charset="-122"/>
              </a:rPr>
              <a:t>Implicit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: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application </a:t>
            </a: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allocates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, but </a:t>
            </a: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doesn’t free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Garbage collection in Java, Lisp or ML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1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A </a:t>
            </a: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conservative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ea typeface="楷体" pitchFamily="49" charset="-122"/>
              </a:rPr>
              <a:t>Mark&amp;Sweep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GC for programs </a:t>
            </a: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 err="1">
                <a:solidFill>
                  <a:srgbClr val="0000FF"/>
                </a:solidFill>
                <a:ea typeface="宋体" charset="-122"/>
              </a:rPr>
              <a:t>isPtr</a:t>
            </a:r>
            <a:r>
              <a:rPr lang="en-US" altLang="zh-CN" sz="1500" dirty="0">
                <a:solidFill>
                  <a:srgbClr val="0000FF"/>
                </a:solidFill>
                <a:ea typeface="宋体" charset="-122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ea typeface="宋体" charset="-122"/>
              </a:rPr>
              <a:t>ptr</a:t>
            </a:r>
            <a:r>
              <a:rPr lang="en-US" altLang="zh-CN" sz="1500" dirty="0">
                <a:solidFill>
                  <a:srgbClr val="0000FF"/>
                </a:solidFill>
                <a:ea typeface="宋体" charset="-122"/>
              </a:rPr>
              <a:t> p) </a:t>
            </a:r>
            <a:r>
              <a:rPr lang="en-US" altLang="zh-CN" sz="1500" dirty="0">
                <a:solidFill>
                  <a:schemeClr val="tx1"/>
                </a:solidFill>
                <a:ea typeface="宋体" charset="-122"/>
              </a:rPr>
              <a:t>determines if p is a pointer by check if it points to an allocated memory block.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宋体" charset="-122"/>
              </a:rPr>
              <a:t>Last 2 bits are non-zero                   pointer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宋体" charset="-122"/>
              </a:rPr>
              <a:t>It is not in allocated heap range    pointer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9.2.2 Mark and Sweep collection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BD46624-2D95-43C7-9452-CB58A3588449}"/>
              </a:ext>
            </a:extLst>
          </p:cNvPr>
          <p:cNvCxnSpPr>
            <a:cxnSpLocks/>
          </p:cNvCxnSpPr>
          <p:nvPr/>
        </p:nvCxnSpPr>
        <p:spPr>
          <a:xfrm flipV="1">
            <a:off x="3839940" y="1426955"/>
            <a:ext cx="369316" cy="22814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51A7989-5953-4C1E-8F1F-9B3FBEAF0C22}"/>
              </a:ext>
            </a:extLst>
          </p:cNvPr>
          <p:cNvCxnSpPr>
            <a:cxnSpLocks/>
          </p:cNvCxnSpPr>
          <p:nvPr/>
        </p:nvCxnSpPr>
        <p:spPr>
          <a:xfrm flipV="1">
            <a:off x="3839940" y="1651794"/>
            <a:ext cx="369316" cy="2286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EA9F5B3-A5E6-4122-8A3D-836F944023D8}"/>
              </a:ext>
            </a:extLst>
          </p:cNvPr>
          <p:cNvGrpSpPr/>
          <p:nvPr/>
        </p:nvGrpSpPr>
        <p:grpSpPr>
          <a:xfrm>
            <a:off x="856456" y="2108994"/>
            <a:ext cx="3117057" cy="572801"/>
            <a:chOff x="722883" y="2596798"/>
            <a:chExt cx="3117057" cy="572801"/>
          </a:xfrm>
        </p:grpSpPr>
        <p:grpSp>
          <p:nvGrpSpPr>
            <p:cNvPr id="11" name="Group 4">
              <a:extLst>
                <a:ext uri="{FF2B5EF4-FFF2-40B4-BE49-F238E27FC236}">
                  <a16:creationId xmlns:a16="http://schemas.microsoft.com/office/drawing/2014/main" id="{53A38D0F-CC00-41B5-8C48-80863A7D29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883" y="2596798"/>
              <a:ext cx="3117057" cy="572801"/>
              <a:chOff x="0" y="236"/>
              <a:chExt cx="2880" cy="350"/>
            </a:xfrm>
          </p:grpSpPr>
          <p:sp>
            <p:nvSpPr>
              <p:cNvPr id="12" name="Rectangle 5">
                <a:extLst>
                  <a:ext uri="{FF2B5EF4-FFF2-40B4-BE49-F238E27FC236}">
                    <a16:creationId xmlns:a16="http://schemas.microsoft.com/office/drawing/2014/main" id="{6B939B32-59DA-447D-9E72-D2DF50A9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394"/>
                <a:ext cx="2016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13" name="Rectangle 6">
                <a:extLst>
                  <a:ext uri="{FF2B5EF4-FFF2-40B4-BE49-F238E27FC236}">
                    <a16:creationId xmlns:a16="http://schemas.microsoft.com/office/drawing/2014/main" id="{6EE79AFB-1D4A-4C9A-B9B7-0306DE8A4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394"/>
                <a:ext cx="192" cy="192"/>
              </a:xfrm>
              <a:prstGeom prst="rect">
                <a:avLst/>
              </a:prstGeom>
              <a:solidFill>
                <a:srgbClr val="FFFF9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14" name="Text Box 7">
                <a:extLst>
                  <a:ext uri="{FF2B5EF4-FFF2-40B4-BE49-F238E27FC236}">
                    <a16:creationId xmlns:a16="http://schemas.microsoft.com/office/drawing/2014/main" id="{B0EE7B65-CD18-444D-BC9A-D6826A6613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5" y="236"/>
                <a:ext cx="611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200" dirty="0">
                    <a:latin typeface="Helvetica" panose="020B0604020202020204" pitchFamily="34" charset="0"/>
                  </a:rPr>
                  <a:t>header</a:t>
                </a:r>
              </a:p>
            </p:txBody>
          </p:sp>
          <p:sp>
            <p:nvSpPr>
              <p:cNvPr id="15" name="Text Box 8">
                <a:extLst>
                  <a:ext uri="{FF2B5EF4-FFF2-40B4-BE49-F238E27FC236}">
                    <a16:creationId xmlns:a16="http://schemas.microsoft.com/office/drawing/2014/main" id="{06A82C5A-D25A-498B-9085-72F9264557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09" y="242"/>
                <a:ext cx="337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200" dirty="0" err="1">
                    <a:latin typeface="Helvetica" panose="020B0604020202020204" pitchFamily="34" charset="0"/>
                  </a:rPr>
                  <a:t>ptr</a:t>
                </a:r>
                <a:endParaRPr lang="en-US" altLang="zh-CN" sz="1200" dirty="0">
                  <a:latin typeface="Helvetica" panose="020B0604020202020204" pitchFamily="34" charset="0"/>
                </a:endParaRPr>
              </a:p>
            </p:txBody>
          </p:sp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BD6A3580-0AF3-4246-81DE-D6BC68D32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94"/>
                <a:ext cx="864" cy="19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BBDF715C-5680-4DEB-9BC1-D7590FB28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94"/>
                <a:ext cx="192" cy="192"/>
              </a:xfrm>
              <a:prstGeom prst="rect">
                <a:avLst/>
              </a:prstGeom>
              <a:solidFill>
                <a:srgbClr val="FFFF9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200">
                  <a:latin typeface="Arial" panose="020B0604020202020204" pitchFamily="34" charset="0"/>
                </a:endParaRPr>
              </a:p>
            </p:txBody>
          </p:sp>
          <p:sp>
            <p:nvSpPr>
              <p:cNvPr id="20" name="Rectangle 12">
                <a:extLst>
                  <a:ext uri="{FF2B5EF4-FFF2-40B4-BE49-F238E27FC236}">
                    <a16:creationId xmlns:a16="http://schemas.microsoft.com/office/drawing/2014/main" id="{40824AD2-998A-4D75-A02F-F1F67B8BE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394"/>
                <a:ext cx="192" cy="192"/>
              </a:xfrm>
              <a:prstGeom prst="rect">
                <a:avLst/>
              </a:prstGeom>
              <a:solidFill>
                <a:srgbClr val="FFFF9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200"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6703488F-D19C-47AA-899B-03F2455697B5}"/>
                </a:ext>
              </a:extLst>
            </p:cNvPr>
            <p:cNvCxnSpPr>
              <a:cxnSpLocks/>
            </p:cNvCxnSpPr>
            <p:nvPr/>
          </p:nvCxnSpPr>
          <p:spPr>
            <a:xfrm>
              <a:off x="2937292" y="2667200"/>
              <a:ext cx="0" cy="18817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1619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A </a:t>
            </a: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conservative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ea typeface="楷体" pitchFamily="49" charset="-122"/>
              </a:rPr>
              <a:t>Mark&amp;Sweep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GC for programs </a:t>
            </a: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宋体" charset="-122"/>
              </a:rPr>
              <a:t>How do we find the beginning of the block?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宋体" charset="-122"/>
              </a:rPr>
              <a:t>Use </a:t>
            </a:r>
            <a:r>
              <a:rPr lang="en-US" altLang="zh-CN" sz="1400" dirty="0">
                <a:solidFill>
                  <a:srgbClr val="C00000"/>
                </a:solidFill>
                <a:ea typeface="宋体" charset="-122"/>
              </a:rPr>
              <a:t>balanced tree</a:t>
            </a:r>
            <a:r>
              <a:rPr lang="en-US" altLang="zh-CN" sz="1400" dirty="0">
                <a:solidFill>
                  <a:schemeClr val="tx1"/>
                </a:solidFill>
                <a:ea typeface="宋体" charset="-122"/>
              </a:rPr>
              <a:t> to keep track of all allocated blocks (key – location)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宋体" charset="-122"/>
              </a:rPr>
              <a:t>Balanced tree pointers can be stored in header (</a:t>
            </a:r>
            <a:r>
              <a:rPr lang="en-US" altLang="zh-CN" sz="1400" dirty="0">
                <a:solidFill>
                  <a:srgbClr val="C00000"/>
                </a:solidFill>
                <a:ea typeface="宋体" charset="-122"/>
              </a:rPr>
              <a:t>two additional words</a:t>
            </a:r>
            <a:r>
              <a:rPr lang="en-US" altLang="zh-CN" sz="1400" dirty="0">
                <a:solidFill>
                  <a:schemeClr val="tx1"/>
                </a:solidFill>
                <a:ea typeface="宋体" charset="-122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9.2.2 Mark and Sweep collection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/>
          </a:p>
        </p:txBody>
      </p:sp>
      <p:grpSp>
        <p:nvGrpSpPr>
          <p:cNvPr id="23" name="Group 4">
            <a:extLst>
              <a:ext uri="{FF2B5EF4-FFF2-40B4-BE49-F238E27FC236}">
                <a16:creationId xmlns:a16="http://schemas.microsoft.com/office/drawing/2014/main" id="{8B89C983-CFC7-4542-95FA-6E2137F42D5C}"/>
              </a:ext>
            </a:extLst>
          </p:cNvPr>
          <p:cNvGrpSpPr>
            <a:grpSpLocks/>
          </p:cNvGrpSpPr>
          <p:nvPr/>
        </p:nvGrpSpPr>
        <p:grpSpPr bwMode="auto">
          <a:xfrm>
            <a:off x="627856" y="2185194"/>
            <a:ext cx="3581400" cy="1054450"/>
            <a:chOff x="0" y="0"/>
            <a:chExt cx="1872" cy="855"/>
          </a:xfrm>
        </p:grpSpPr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6B42143E-FF9A-4626-9223-C8863BE3C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2"/>
              <a:ext cx="720" cy="240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zh-CN" sz="1200">
                <a:latin typeface="Helvetica" panose="020B0604020202020204" pitchFamily="34" charset="0"/>
              </a:endParaRPr>
            </a:p>
          </p:txBody>
        </p:sp>
        <p:sp>
          <p:nvSpPr>
            <p:cNvPr id="27" name="Line 6">
              <a:extLst>
                <a:ext uri="{FF2B5EF4-FFF2-40B4-BE49-F238E27FC236}">
                  <a16:creationId xmlns:a16="http://schemas.microsoft.com/office/drawing/2014/main" id="{2BC84F78-ED61-44A5-B408-EDA857337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222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29" name="Line 7">
              <a:extLst>
                <a:ext uri="{FF2B5EF4-FFF2-40B4-BE49-F238E27FC236}">
                  <a16:creationId xmlns:a16="http://schemas.microsoft.com/office/drawing/2014/main" id="{0D19893F-11B0-437B-8825-16AF8FA195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222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4DED5B1A-9A25-458A-8017-65F45FDBD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22"/>
              <a:ext cx="1152" cy="24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>
                <a:latin typeface="Arial" panose="020B0604020202020204" pitchFamily="34" charset="0"/>
              </a:endParaRPr>
            </a:p>
          </p:txBody>
        </p:sp>
        <p:sp>
          <p:nvSpPr>
            <p:cNvPr id="31" name="Text Box 9">
              <a:extLst>
                <a:ext uri="{FF2B5EF4-FFF2-40B4-BE49-F238E27FC236}">
                  <a16:creationId xmlns:a16="http://schemas.microsoft.com/office/drawing/2014/main" id="{E5C1474E-33E0-4D59-AA0E-0F9E2B986C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" y="0"/>
              <a:ext cx="274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latin typeface="Helvetica" panose="020B0604020202020204" pitchFamily="34" charset="0"/>
                </a:rPr>
                <a:t>head</a:t>
              </a:r>
            </a:p>
          </p:txBody>
        </p:sp>
        <p:sp>
          <p:nvSpPr>
            <p:cNvPr id="32" name="Text Box 10">
              <a:extLst>
                <a:ext uri="{FF2B5EF4-FFF2-40B4-BE49-F238E27FC236}">
                  <a16:creationId xmlns:a16="http://schemas.microsoft.com/office/drawing/2014/main" id="{F5E56EB2-9DFB-426C-A549-714DECA04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" y="0"/>
              <a:ext cx="252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latin typeface="Helvetica" panose="020B0604020202020204" pitchFamily="34" charset="0"/>
                </a:rPr>
                <a:t>data</a:t>
              </a:r>
            </a:p>
          </p:txBody>
        </p:sp>
        <p:sp>
          <p:nvSpPr>
            <p:cNvPr id="33" name="Line 11">
              <a:extLst>
                <a:ext uri="{FF2B5EF4-FFF2-40B4-BE49-F238E27FC236}">
                  <a16:creationId xmlns:a16="http://schemas.microsoft.com/office/drawing/2014/main" id="{113058A1-55DA-4610-BF1A-E9902E07AA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" y="366"/>
              <a:ext cx="192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34" name="Line 12">
              <a:extLst>
                <a:ext uri="{FF2B5EF4-FFF2-40B4-BE49-F238E27FC236}">
                  <a16:creationId xmlns:a16="http://schemas.microsoft.com/office/drawing/2014/main" id="{05B3ED02-657E-4CE5-AACC-553046383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366"/>
              <a:ext cx="144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35" name="Text Box 13">
              <a:extLst>
                <a:ext uri="{FF2B5EF4-FFF2-40B4-BE49-F238E27FC236}">
                  <a16:creationId xmlns:a16="http://schemas.microsoft.com/office/drawing/2014/main" id="{9D5D861D-A741-4DE2-BE87-93A148C5C0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" y="627"/>
              <a:ext cx="204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200" dirty="0">
                  <a:latin typeface="Helvetica" panose="020B0604020202020204" pitchFamily="34" charset="0"/>
                </a:rPr>
                <a:t>left</a:t>
              </a:r>
            </a:p>
          </p:txBody>
        </p:sp>
        <p:sp>
          <p:nvSpPr>
            <p:cNvPr id="36" name="Text Box 14">
              <a:extLst>
                <a:ext uri="{FF2B5EF4-FFF2-40B4-BE49-F238E27FC236}">
                  <a16:creationId xmlns:a16="http://schemas.microsoft.com/office/drawing/2014/main" id="{1082B7E0-2B35-4EF1-B7FC-CC6D37E6F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630"/>
              <a:ext cx="252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200" dirty="0">
                  <a:latin typeface="Helvetica" panose="020B0604020202020204" pitchFamily="34" charset="0"/>
                </a:rPr>
                <a:t>right</a:t>
              </a:r>
            </a:p>
          </p:txBody>
        </p:sp>
        <p:sp>
          <p:nvSpPr>
            <p:cNvPr id="37" name="Text Box 15">
              <a:extLst>
                <a:ext uri="{FF2B5EF4-FFF2-40B4-BE49-F238E27FC236}">
                  <a16:creationId xmlns:a16="http://schemas.microsoft.com/office/drawing/2014/main" id="{52EDBE05-0C4C-4CD9-82DE-2A4F176A5A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31"/>
              <a:ext cx="239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200" dirty="0">
                  <a:latin typeface="Helvetica" panose="020B0604020202020204" pitchFamily="34" charset="0"/>
                </a:rPr>
                <a:t>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93358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9.2.1 Basic concepts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9.2.2 Mark and sweep collection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9.2.3 Copying collection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9.2.4 Reference counting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9.2.5 Generational garbage collection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9.2 Classical GC algorithms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93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复制法</a:t>
            </a:r>
            <a:endParaRPr lang="en-US" altLang="zh-CN" sz="15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9.2.3 Copying collection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/>
          </a:p>
        </p:txBody>
      </p:sp>
      <p:grpSp>
        <p:nvGrpSpPr>
          <p:cNvPr id="36" name="Group 4">
            <a:extLst>
              <a:ext uri="{FF2B5EF4-FFF2-40B4-BE49-F238E27FC236}">
                <a16:creationId xmlns:a16="http://schemas.microsoft.com/office/drawing/2014/main" id="{9173B275-B471-4DAA-800C-59E43BE8A57C}"/>
              </a:ext>
            </a:extLst>
          </p:cNvPr>
          <p:cNvGrpSpPr>
            <a:grpSpLocks/>
          </p:cNvGrpSpPr>
          <p:nvPr/>
        </p:nvGrpSpPr>
        <p:grpSpPr bwMode="auto">
          <a:xfrm>
            <a:off x="18256" y="1159112"/>
            <a:ext cx="4403747" cy="2145634"/>
            <a:chOff x="-109" y="0"/>
            <a:chExt cx="5677" cy="2766"/>
          </a:xfrm>
        </p:grpSpPr>
        <p:sp>
          <p:nvSpPr>
            <p:cNvPr id="37" name="Rectangle 5">
              <a:extLst>
                <a:ext uri="{FF2B5EF4-FFF2-40B4-BE49-F238E27FC236}">
                  <a16:creationId xmlns:a16="http://schemas.microsoft.com/office/drawing/2014/main" id="{3D479632-03D7-4AEB-9774-CEF6D6D2C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" y="0"/>
              <a:ext cx="1208" cy="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8" name="Text Box 6">
              <a:extLst>
                <a:ext uri="{FF2B5EF4-FFF2-40B4-BE49-F238E27FC236}">
                  <a16:creationId xmlns:a16="http://schemas.microsoft.com/office/drawing/2014/main" id="{15C87F26-80A7-4C4D-B266-826AF6ED83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3" y="318"/>
              <a:ext cx="1085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1200" dirty="0">
                  <a:latin typeface="Tahoma" panose="020B0604030504040204" pitchFamily="34" charset="0"/>
                </a:rPr>
                <a:t>To-Space</a:t>
              </a:r>
            </a:p>
          </p:txBody>
        </p:sp>
        <p:sp>
          <p:nvSpPr>
            <p:cNvPr id="39" name="Text Box 7">
              <a:extLst>
                <a:ext uri="{FF2B5EF4-FFF2-40B4-BE49-F238E27FC236}">
                  <a16:creationId xmlns:a16="http://schemas.microsoft.com/office/drawing/2014/main" id="{1F40FF86-D46E-4E63-A7FD-E378A3A752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8" y="138"/>
              <a:ext cx="1340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1200" dirty="0">
                  <a:latin typeface="Tahoma" panose="020B0604030504040204" pitchFamily="34" charset="0"/>
                </a:rPr>
                <a:t>From-Space</a:t>
              </a:r>
            </a:p>
          </p:txBody>
        </p:sp>
        <p:sp>
          <p:nvSpPr>
            <p:cNvPr id="40" name="Text Box 8">
              <a:extLst>
                <a:ext uri="{FF2B5EF4-FFF2-40B4-BE49-F238E27FC236}">
                  <a16:creationId xmlns:a16="http://schemas.microsoft.com/office/drawing/2014/main" id="{2FABC26E-9F0B-4547-8B27-5A45AEA432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09" y="1551"/>
              <a:ext cx="768" cy="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1200" dirty="0">
                  <a:latin typeface="Tahoma" panose="020B0604030504040204" pitchFamily="34" charset="0"/>
                </a:rPr>
                <a:t>Roots </a:t>
              </a:r>
            </a:p>
            <a:p>
              <a:pPr algn="ctr" eaLnBrk="1" hangingPunct="1">
                <a:buFontTx/>
                <a:buNone/>
              </a:pPr>
              <a:r>
                <a:rPr lang="en-US" altLang="zh-CN" sz="1200" dirty="0">
                  <a:latin typeface="Tahoma" panose="020B0604030504040204" pitchFamily="34" charset="0"/>
                </a:rPr>
                <a:t>Set</a:t>
              </a:r>
              <a:endParaRPr lang="zh-CN" altLang="en-US" sz="1200" dirty="0">
                <a:latin typeface="Tahoma" panose="020B0604030504040204" pitchFamily="34" charset="0"/>
              </a:endParaRPr>
            </a:p>
          </p:txBody>
        </p:sp>
        <p:sp>
          <p:nvSpPr>
            <p:cNvPr id="41" name="Line 9">
              <a:extLst>
                <a:ext uri="{FF2B5EF4-FFF2-40B4-BE49-F238E27FC236}">
                  <a16:creationId xmlns:a16="http://schemas.microsoft.com/office/drawing/2014/main" id="{884F85C3-74ED-4818-AD49-B3120E4CF8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4" y="1374"/>
              <a:ext cx="528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Line 10">
              <a:extLst>
                <a:ext uri="{FF2B5EF4-FFF2-40B4-BE49-F238E27FC236}">
                  <a16:creationId xmlns:a16="http://schemas.microsoft.com/office/drawing/2014/main" id="{F052FB8B-188C-4606-B02A-6901169415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1902"/>
              <a:ext cx="48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Line 11">
              <a:extLst>
                <a:ext uri="{FF2B5EF4-FFF2-40B4-BE49-F238E27FC236}">
                  <a16:creationId xmlns:a16="http://schemas.microsoft.com/office/drawing/2014/main" id="{F5871C13-812F-4402-98C5-408EDFBE9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950"/>
              <a:ext cx="624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44" name="Rectangle 12">
              <a:extLst>
                <a:ext uri="{FF2B5EF4-FFF2-40B4-BE49-F238E27FC236}">
                  <a16:creationId xmlns:a16="http://schemas.microsoft.com/office/drawing/2014/main" id="{FDCA0798-303A-4EB1-8AD7-DA3A61540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" y="0"/>
              <a:ext cx="1208" cy="276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5" name="Rectangle 13">
              <a:extLst>
                <a:ext uri="{FF2B5EF4-FFF2-40B4-BE49-F238E27FC236}">
                  <a16:creationId xmlns:a16="http://schemas.microsoft.com/office/drawing/2014/main" id="{229AEC24-1060-4E02-967B-D1A34A60E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286"/>
              <a:ext cx="1200" cy="336"/>
            </a:xfrm>
            <a:prstGeom prst="rect">
              <a:avLst/>
            </a:prstGeom>
            <a:solidFill>
              <a:srgbClr val="0033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6" name="Rectangle 14">
              <a:extLst>
                <a:ext uri="{FF2B5EF4-FFF2-40B4-BE49-F238E27FC236}">
                  <a16:creationId xmlns:a16="http://schemas.microsoft.com/office/drawing/2014/main" id="{8E1F0F04-60E1-401C-A4E2-3BABFDF28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950"/>
              <a:ext cx="1200" cy="336"/>
            </a:xfrm>
            <a:prstGeom prst="rect">
              <a:avLst/>
            </a:prstGeom>
            <a:solidFill>
              <a:srgbClr val="FFCC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7" name="Rectangle 15">
              <a:extLst>
                <a:ext uri="{FF2B5EF4-FFF2-40B4-BE49-F238E27FC236}">
                  <a16:creationId xmlns:a16="http://schemas.microsoft.com/office/drawing/2014/main" id="{E3BDD716-151E-4325-9BD6-FF5CC0F9E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" y="1278"/>
              <a:ext cx="1213" cy="336"/>
            </a:xfrm>
            <a:prstGeom prst="rect">
              <a:avLst/>
            </a:prstGeom>
            <a:solidFill>
              <a:srgbClr val="CC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8" name="Rectangle 16">
              <a:extLst>
                <a:ext uri="{FF2B5EF4-FFF2-40B4-BE49-F238E27FC236}">
                  <a16:creationId xmlns:a16="http://schemas.microsoft.com/office/drawing/2014/main" id="{6F9A9DF4-4845-4CC9-AADA-03C3D9587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" y="654"/>
              <a:ext cx="1213" cy="336"/>
            </a:xfrm>
            <a:prstGeom prst="rect">
              <a:avLst/>
            </a:prstGeom>
            <a:solidFill>
              <a:srgbClr val="4D4D4D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9" name="Rectangle 17">
              <a:extLst>
                <a:ext uri="{FF2B5EF4-FFF2-40B4-BE49-F238E27FC236}">
                  <a16:creationId xmlns:a16="http://schemas.microsoft.com/office/drawing/2014/main" id="{4043F245-A72A-479E-9D1A-686775CE2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" y="982"/>
              <a:ext cx="1213" cy="304"/>
            </a:xfrm>
            <a:prstGeom prst="rect">
              <a:avLst/>
            </a:prstGeom>
            <a:solidFill>
              <a:srgbClr val="3333C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0" name="未知">
              <a:extLst>
                <a:ext uri="{FF2B5EF4-FFF2-40B4-BE49-F238E27FC236}">
                  <a16:creationId xmlns:a16="http://schemas.microsoft.com/office/drawing/2014/main" id="{DD8E1096-5790-43F9-8CA2-3194899A2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798"/>
              <a:ext cx="528" cy="1632"/>
            </a:xfrm>
            <a:custGeom>
              <a:avLst/>
              <a:gdLst>
                <a:gd name="T0" fmla="*/ 0 w 288"/>
                <a:gd name="T1" fmla="*/ 74128 h 864"/>
                <a:gd name="T2" fmla="*/ 20053 w 288"/>
                <a:gd name="T3" fmla="*/ 45280 h 864"/>
                <a:gd name="T4" fmla="*/ 0 w 288"/>
                <a:gd name="T5" fmla="*/ 0 h 864"/>
                <a:gd name="T6" fmla="*/ 0 60000 65536"/>
                <a:gd name="T7" fmla="*/ 0 60000 65536"/>
                <a:gd name="T8" fmla="*/ 0 60000 65536"/>
                <a:gd name="T9" fmla="*/ 0 w 288"/>
                <a:gd name="T10" fmla="*/ 0 h 864"/>
                <a:gd name="T11" fmla="*/ 288 w 288"/>
                <a:gd name="T12" fmla="*/ 864 h 8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864">
                  <a:moveTo>
                    <a:pt x="0" y="864"/>
                  </a:moveTo>
                  <a:cubicBezTo>
                    <a:pt x="144" y="768"/>
                    <a:pt x="288" y="672"/>
                    <a:pt x="288" y="528"/>
                  </a:cubicBezTo>
                  <a:cubicBezTo>
                    <a:pt x="288" y="384"/>
                    <a:pt x="48" y="88"/>
                    <a:pt x="0" y="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未知">
              <a:extLst>
                <a:ext uri="{FF2B5EF4-FFF2-40B4-BE49-F238E27FC236}">
                  <a16:creationId xmlns:a16="http://schemas.microsoft.com/office/drawing/2014/main" id="{F3DF64C4-382C-4E9E-B665-A3321B04C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1134"/>
              <a:ext cx="192" cy="384"/>
            </a:xfrm>
            <a:custGeom>
              <a:avLst/>
              <a:gdLst>
                <a:gd name="T0" fmla="*/ 248 w 152"/>
                <a:gd name="T1" fmla="*/ 24576 h 192"/>
                <a:gd name="T2" fmla="*/ 741 w 152"/>
                <a:gd name="T3" fmla="*/ 12288 h 192"/>
                <a:gd name="T4" fmla="*/ 0 w 152"/>
                <a:gd name="T5" fmla="*/ 0 h 192"/>
                <a:gd name="T6" fmla="*/ 0 60000 65536"/>
                <a:gd name="T7" fmla="*/ 0 60000 65536"/>
                <a:gd name="T8" fmla="*/ 0 60000 65536"/>
                <a:gd name="T9" fmla="*/ 0 w 152"/>
                <a:gd name="T10" fmla="*/ 0 h 192"/>
                <a:gd name="T11" fmla="*/ 152 w 152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" h="192">
                  <a:moveTo>
                    <a:pt x="48" y="192"/>
                  </a:moveTo>
                  <a:cubicBezTo>
                    <a:pt x="100" y="160"/>
                    <a:pt x="152" y="128"/>
                    <a:pt x="144" y="96"/>
                  </a:cubicBezTo>
                  <a:cubicBezTo>
                    <a:pt x="136" y="64"/>
                    <a:pt x="68" y="32"/>
                    <a:pt x="0" y="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2" name="AutoShape 20">
              <a:extLst>
                <a:ext uri="{FF2B5EF4-FFF2-40B4-BE49-F238E27FC236}">
                  <a16:creationId xmlns:a16="http://schemas.microsoft.com/office/drawing/2014/main" id="{6DD61975-EA60-4C04-BFE5-7E2B3E739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687"/>
              <a:ext cx="809" cy="263"/>
            </a:xfrm>
            <a:prstGeom prst="rightArrow">
              <a:avLst>
                <a:gd name="adj1" fmla="val 50000"/>
                <a:gd name="adj2" fmla="val 76901"/>
              </a:avLst>
            </a:prstGeom>
            <a:solidFill>
              <a:srgbClr val="99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3" name="Rectangle 21">
              <a:extLst>
                <a:ext uri="{FF2B5EF4-FFF2-40B4-BE49-F238E27FC236}">
                  <a16:creationId xmlns:a16="http://schemas.microsoft.com/office/drawing/2014/main" id="{0D280F14-FCE4-4888-8D4C-5371040B6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" y="2430"/>
              <a:ext cx="1208" cy="336"/>
            </a:xfrm>
            <a:prstGeom prst="rect">
              <a:avLst/>
            </a:prstGeom>
            <a:solidFill>
              <a:srgbClr val="0033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4" name="Rectangle 22">
              <a:extLst>
                <a:ext uri="{FF2B5EF4-FFF2-40B4-BE49-F238E27FC236}">
                  <a16:creationId xmlns:a16="http://schemas.microsoft.com/office/drawing/2014/main" id="{AAF38117-1921-4E45-97E2-5837A5757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" y="2094"/>
              <a:ext cx="1208" cy="336"/>
            </a:xfrm>
            <a:prstGeom prst="rect">
              <a:avLst/>
            </a:prstGeom>
            <a:solidFill>
              <a:srgbClr val="FFCC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CF8748E7-334D-4054-97D7-E1BAE092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" y="1758"/>
              <a:ext cx="1213" cy="336"/>
            </a:xfrm>
            <a:prstGeom prst="rect">
              <a:avLst/>
            </a:prstGeom>
            <a:solidFill>
              <a:srgbClr val="CC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6" name="Rectangle 24">
              <a:extLst>
                <a:ext uri="{FF2B5EF4-FFF2-40B4-BE49-F238E27FC236}">
                  <a16:creationId xmlns:a16="http://schemas.microsoft.com/office/drawing/2014/main" id="{E4E632AA-80B3-433A-B497-9C56D0DD5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" y="1470"/>
              <a:ext cx="1213" cy="304"/>
            </a:xfrm>
            <a:prstGeom prst="rect">
              <a:avLst/>
            </a:prstGeom>
            <a:solidFill>
              <a:srgbClr val="3333C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solidFill>
                  <a:srgbClr val="33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25">
              <a:extLst>
                <a:ext uri="{FF2B5EF4-FFF2-40B4-BE49-F238E27FC236}">
                  <a16:creationId xmlns:a16="http://schemas.microsoft.com/office/drawing/2014/main" id="{F236CE98-CF34-43D7-BBBD-7722CB3D2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" y="1134"/>
              <a:ext cx="1213" cy="336"/>
            </a:xfrm>
            <a:prstGeom prst="rect">
              <a:avLst/>
            </a:prstGeom>
            <a:solidFill>
              <a:srgbClr val="4D4D4D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58" name="未知">
              <a:extLst>
                <a:ext uri="{FF2B5EF4-FFF2-40B4-BE49-F238E27FC236}">
                  <a16:creationId xmlns:a16="http://schemas.microsoft.com/office/drawing/2014/main" id="{0378C7D5-00EB-4629-8226-5F6AE9B26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" y="1230"/>
              <a:ext cx="528" cy="1392"/>
            </a:xfrm>
            <a:custGeom>
              <a:avLst/>
              <a:gdLst>
                <a:gd name="T0" fmla="*/ 0 w 288"/>
                <a:gd name="T1" fmla="*/ 24352 h 864"/>
                <a:gd name="T2" fmla="*/ 20053 w 288"/>
                <a:gd name="T3" fmla="*/ 14883 h 864"/>
                <a:gd name="T4" fmla="*/ 0 w 288"/>
                <a:gd name="T5" fmla="*/ 0 h 864"/>
                <a:gd name="T6" fmla="*/ 0 60000 65536"/>
                <a:gd name="T7" fmla="*/ 0 60000 65536"/>
                <a:gd name="T8" fmla="*/ 0 60000 65536"/>
                <a:gd name="T9" fmla="*/ 0 w 288"/>
                <a:gd name="T10" fmla="*/ 0 h 864"/>
                <a:gd name="T11" fmla="*/ 288 w 288"/>
                <a:gd name="T12" fmla="*/ 864 h 8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864">
                  <a:moveTo>
                    <a:pt x="0" y="864"/>
                  </a:moveTo>
                  <a:cubicBezTo>
                    <a:pt x="144" y="768"/>
                    <a:pt x="288" y="672"/>
                    <a:pt x="288" y="528"/>
                  </a:cubicBezTo>
                  <a:cubicBezTo>
                    <a:pt x="288" y="384"/>
                    <a:pt x="48" y="88"/>
                    <a:pt x="0" y="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9" name="未知">
              <a:extLst>
                <a:ext uri="{FF2B5EF4-FFF2-40B4-BE49-F238E27FC236}">
                  <a16:creationId xmlns:a16="http://schemas.microsoft.com/office/drawing/2014/main" id="{3D46FE10-6FD9-402F-BDC2-31EA0BE3D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" y="1566"/>
              <a:ext cx="192" cy="384"/>
            </a:xfrm>
            <a:custGeom>
              <a:avLst/>
              <a:gdLst>
                <a:gd name="T0" fmla="*/ 248 w 152"/>
                <a:gd name="T1" fmla="*/ 24576 h 192"/>
                <a:gd name="T2" fmla="*/ 741 w 152"/>
                <a:gd name="T3" fmla="*/ 12288 h 192"/>
                <a:gd name="T4" fmla="*/ 0 w 152"/>
                <a:gd name="T5" fmla="*/ 0 h 192"/>
                <a:gd name="T6" fmla="*/ 0 60000 65536"/>
                <a:gd name="T7" fmla="*/ 0 60000 65536"/>
                <a:gd name="T8" fmla="*/ 0 60000 65536"/>
                <a:gd name="T9" fmla="*/ 0 w 152"/>
                <a:gd name="T10" fmla="*/ 0 h 192"/>
                <a:gd name="T11" fmla="*/ 152 w 152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" h="192">
                  <a:moveTo>
                    <a:pt x="48" y="192"/>
                  </a:moveTo>
                  <a:cubicBezTo>
                    <a:pt x="100" y="160"/>
                    <a:pt x="152" y="128"/>
                    <a:pt x="144" y="96"/>
                  </a:cubicBezTo>
                  <a:cubicBezTo>
                    <a:pt x="136" y="64"/>
                    <a:pt x="68" y="32"/>
                    <a:pt x="0" y="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aphicFrame>
        <p:nvGraphicFramePr>
          <p:cNvPr id="34" name="图示 33">
            <a:extLst>
              <a:ext uri="{FF2B5EF4-FFF2-40B4-BE49-F238E27FC236}">
                <a16:creationId xmlns:a16="http://schemas.microsoft.com/office/drawing/2014/main" id="{F589667F-DF89-4A70-95A8-B695B446FB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6025913"/>
              </p:ext>
            </p:extLst>
          </p:nvPr>
        </p:nvGraphicFramePr>
        <p:xfrm>
          <a:off x="1161256" y="508794"/>
          <a:ext cx="29718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56126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复制法</a:t>
            </a:r>
            <a:endParaRPr lang="en-US" altLang="zh-CN" sz="15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9.2.3 Copying collection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7516D6-193B-4619-9082-14B2619D6E45}"/>
              </a:ext>
            </a:extLst>
          </p:cNvPr>
          <p:cNvSpPr txBox="1"/>
          <p:nvPr/>
        </p:nvSpPr>
        <p:spPr>
          <a:xfrm>
            <a:off x="170656" y="965994"/>
            <a:ext cx="1008033" cy="323165"/>
          </a:xfrm>
          <a:prstGeom prst="rect">
            <a:avLst/>
          </a:prstGeom>
          <a:noFill/>
          <a:ln>
            <a:solidFill>
              <a:srgbClr val="99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500" dirty="0"/>
              <a:t>Advantage</a:t>
            </a:r>
            <a:endParaRPr lang="zh-CN" altLang="en-US" sz="1500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D114E79-3AAE-4655-9601-35A0BD51447F}"/>
              </a:ext>
            </a:extLst>
          </p:cNvPr>
          <p:cNvSpPr txBox="1"/>
          <p:nvPr/>
        </p:nvSpPr>
        <p:spPr>
          <a:xfrm>
            <a:off x="2262024" y="965994"/>
            <a:ext cx="1227644" cy="323165"/>
          </a:xfrm>
          <a:prstGeom prst="rect">
            <a:avLst/>
          </a:prstGeom>
          <a:noFill/>
          <a:ln>
            <a:solidFill>
              <a:srgbClr val="99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500" dirty="0"/>
              <a:t>Disadvantage</a:t>
            </a:r>
            <a:endParaRPr lang="zh-CN" altLang="en-US" sz="15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60A33F5-CEDF-49E1-A4D0-22EEAD33ECE0}"/>
              </a:ext>
            </a:extLst>
          </p:cNvPr>
          <p:cNvSpPr txBox="1"/>
          <p:nvPr/>
        </p:nvSpPr>
        <p:spPr>
          <a:xfrm>
            <a:off x="170656" y="1344216"/>
            <a:ext cx="1961237" cy="1092607"/>
          </a:xfrm>
          <a:prstGeom prst="rect">
            <a:avLst/>
          </a:prstGeom>
          <a:noFill/>
          <a:ln>
            <a:solidFill>
              <a:srgbClr val="99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300" dirty="0">
                <a:solidFill>
                  <a:srgbClr val="990000"/>
                </a:solidFill>
              </a:rPr>
              <a:t>Faster</a:t>
            </a:r>
            <a:r>
              <a:rPr lang="en-US" altLang="zh-CN" sz="1300" dirty="0"/>
              <a:t> than Mark and Sweep, because it makes only </a:t>
            </a:r>
            <a:r>
              <a:rPr lang="en-US" altLang="zh-CN" sz="1300" dirty="0">
                <a:solidFill>
                  <a:srgbClr val="990000"/>
                </a:solidFill>
              </a:rPr>
              <a:t>a single pass</a:t>
            </a:r>
            <a:r>
              <a:rPr lang="en-US" altLang="zh-CN" sz="1300" dirty="0"/>
              <a:t> through the heap </a:t>
            </a:r>
            <a:endParaRPr lang="zh-CN" altLang="en-US" sz="1300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B5ECAE6-8EC7-41F6-97CE-A3AA375F0EA9}"/>
              </a:ext>
            </a:extLst>
          </p:cNvPr>
          <p:cNvSpPr txBox="1"/>
          <p:nvPr/>
        </p:nvSpPr>
        <p:spPr>
          <a:xfrm>
            <a:off x="2262024" y="1343983"/>
            <a:ext cx="2179419" cy="1384995"/>
          </a:xfrm>
          <a:prstGeom prst="rect">
            <a:avLst/>
          </a:prstGeom>
          <a:noFill/>
          <a:ln>
            <a:solidFill>
              <a:srgbClr val="99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Can only use </a:t>
            </a:r>
            <a:r>
              <a:rPr lang="en-US" altLang="zh-CN" sz="1400" dirty="0">
                <a:solidFill>
                  <a:srgbClr val="990000"/>
                </a:solidFill>
              </a:rPr>
              <a:t>half</a:t>
            </a:r>
            <a:r>
              <a:rPr lang="en-US" altLang="zh-CN" sz="1400" dirty="0"/>
              <a:t> of your heap </a:t>
            </a:r>
            <a:r>
              <a:rPr lang="en-US" altLang="zh-CN" sz="1400" dirty="0">
                <a:solidFill>
                  <a:srgbClr val="990000"/>
                </a:solidFill>
              </a:rPr>
              <a:t>space</a:t>
            </a:r>
            <a:r>
              <a:rPr lang="en-US" altLang="zh-CN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Exhibits the </a:t>
            </a:r>
            <a:r>
              <a:rPr lang="en-US" altLang="zh-CN" sz="1400" dirty="0">
                <a:solidFill>
                  <a:srgbClr val="990000"/>
                </a:solidFill>
              </a:rPr>
              <a:t>unpredictable periodic interruptions </a:t>
            </a:r>
            <a:r>
              <a:rPr lang="en-US" altLang="zh-CN" sz="1400" dirty="0"/>
              <a:t>as Mark and Sweep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185790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9.2.1 Basic concepts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9.2.2 Mark and sweep collection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9.2.3 Copying collection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9.2.4 Reference counting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9.2.5 Generational garbage collection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9.2 Classical GC algorithms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450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引用计数法</a:t>
            </a:r>
            <a:endParaRPr lang="en-US" altLang="zh-CN" sz="15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宋体" charset="-122"/>
              </a:rPr>
              <a:t>Keep track of the number of pointers to each object (the </a:t>
            </a:r>
            <a:r>
              <a:rPr lang="en-US" altLang="zh-CN" sz="1500" dirty="0">
                <a:solidFill>
                  <a:srgbClr val="990000"/>
                </a:solidFill>
                <a:ea typeface="宋体" charset="-122"/>
              </a:rPr>
              <a:t>reference count</a:t>
            </a:r>
            <a:r>
              <a:rPr lang="en-US" altLang="zh-CN" sz="1500" dirty="0">
                <a:solidFill>
                  <a:schemeClr val="tx1"/>
                </a:solidFill>
                <a:ea typeface="宋体" charset="-122"/>
              </a:rPr>
              <a:t>)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宋体" charset="-122"/>
              </a:rPr>
              <a:t>When the reference count goes to 0, the object is unreachable garbage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9.2.4 Reference counting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/>
          </a:p>
        </p:txBody>
      </p:sp>
      <p:pic>
        <p:nvPicPr>
          <p:cNvPr id="34" name="Picture 5" descr="ch_gc_refcnt">
            <a:extLst>
              <a:ext uri="{FF2B5EF4-FFF2-40B4-BE49-F238E27FC236}">
                <a16:creationId xmlns:a16="http://schemas.microsoft.com/office/drawing/2014/main" id="{A7DC6278-78EE-41EF-9352-FFDFDE999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926" y="1814497"/>
            <a:ext cx="2285999" cy="142220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28376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引用计数法</a:t>
            </a:r>
            <a:endParaRPr lang="en-US" altLang="zh-CN" sz="15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9.2.4 Reference counting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235A82F5-34B6-4D75-AE79-7006F9816E5E}"/>
              </a:ext>
            </a:extLst>
          </p:cNvPr>
          <p:cNvGrpSpPr>
            <a:grpSpLocks/>
          </p:cNvGrpSpPr>
          <p:nvPr/>
        </p:nvGrpSpPr>
        <p:grpSpPr bwMode="auto">
          <a:xfrm>
            <a:off x="143459" y="800908"/>
            <a:ext cx="4321071" cy="2374886"/>
            <a:chOff x="0" y="0"/>
            <a:chExt cx="4752" cy="2019"/>
          </a:xfrm>
        </p:grpSpPr>
        <p:pic>
          <p:nvPicPr>
            <p:cNvPr id="12" name="Picture 5" descr="g2_2">
              <a:extLst>
                <a:ext uri="{FF2B5EF4-FFF2-40B4-BE49-F238E27FC236}">
                  <a16:creationId xmlns:a16="http://schemas.microsoft.com/office/drawing/2014/main" id="{F12B1F7E-B8CC-4D51-882F-9E3337248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752" cy="2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F2F6A38E-5DC2-4395-A5F4-E581098F0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867"/>
              <a:ext cx="1104" cy="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2363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引用计数法 </a:t>
            </a: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Disadvantage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Cost of reference counting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990000"/>
                </a:solidFill>
                <a:ea typeface="楷体" pitchFamily="49" charset="-122"/>
              </a:rPr>
              <a:t>Ref ct. increments and decrements 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– </a:t>
            </a:r>
            <a:r>
              <a:rPr lang="en-US" altLang="zh-CN" sz="1400" dirty="0">
                <a:solidFill>
                  <a:srgbClr val="0000FF"/>
                </a:solidFill>
                <a:ea typeface="楷体" pitchFamily="49" charset="-122"/>
              </a:rPr>
              <a:t>time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990000"/>
                </a:solidFill>
                <a:ea typeface="楷体" pitchFamily="49" charset="-122"/>
              </a:rPr>
              <a:t>Overhead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 of keep the counts – </a:t>
            </a:r>
            <a:r>
              <a:rPr lang="en-US" altLang="zh-CN" sz="1400" dirty="0">
                <a:solidFill>
                  <a:srgbClr val="0000FF"/>
                </a:solidFill>
                <a:ea typeface="楷体" pitchFamily="49" charset="-122"/>
              </a:rPr>
              <a:t>space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Fail to reclaim </a:t>
            </a:r>
            <a:r>
              <a:rPr lang="en-US" altLang="zh-CN" sz="1500" dirty="0">
                <a:solidFill>
                  <a:srgbClr val="C00000"/>
                </a:solidFill>
                <a:ea typeface="楷体" pitchFamily="49" charset="-122"/>
              </a:rPr>
              <a:t>circular structures </a:t>
            </a:r>
            <a:endParaRPr lang="en-US" altLang="zh-CN" sz="1500" dirty="0">
              <a:solidFill>
                <a:srgbClr val="C00000"/>
              </a:solidFill>
              <a:ea typeface="宋体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9.2.4 Reference counting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373D378E-CBB8-42D3-B246-23C7BE368F2C}"/>
              </a:ext>
            </a:extLst>
          </p:cNvPr>
          <p:cNvGrpSpPr/>
          <p:nvPr/>
        </p:nvGrpSpPr>
        <p:grpSpPr>
          <a:xfrm>
            <a:off x="704056" y="1880394"/>
            <a:ext cx="2970748" cy="1053443"/>
            <a:chOff x="101204" y="1969951"/>
            <a:chExt cx="2970748" cy="1053443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7841C7C-0BA7-42CB-8700-98A4991E140A}"/>
                </a:ext>
              </a:extLst>
            </p:cNvPr>
            <p:cNvGrpSpPr/>
            <p:nvPr/>
          </p:nvGrpSpPr>
          <p:grpSpPr>
            <a:xfrm>
              <a:off x="1770856" y="2032794"/>
              <a:ext cx="603793" cy="152400"/>
              <a:chOff x="1466056" y="2261394"/>
              <a:chExt cx="603793" cy="152400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DB62A2E-0E7D-4DBA-A9EF-74E27169B870}"/>
                  </a:ext>
                </a:extLst>
              </p:cNvPr>
              <p:cNvSpPr/>
              <p:nvPr/>
            </p:nvSpPr>
            <p:spPr>
              <a:xfrm>
                <a:off x="1466056" y="2261394"/>
                <a:ext cx="152400" cy="152400"/>
              </a:xfrm>
              <a:prstGeom prst="rect">
                <a:avLst/>
              </a:prstGeom>
              <a:noFill/>
              <a:ln w="1270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</a:rPr>
                  <a:t>2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639DA1A-2B6F-446C-9D52-31DA7685162B}"/>
                  </a:ext>
                </a:extLst>
              </p:cNvPr>
              <p:cNvSpPr/>
              <p:nvPr/>
            </p:nvSpPr>
            <p:spPr>
              <a:xfrm>
                <a:off x="1618456" y="2261394"/>
                <a:ext cx="152400" cy="152400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A59B6EC-2A8F-41EB-AD37-AB69A6905D7A}"/>
                  </a:ext>
                </a:extLst>
              </p:cNvPr>
              <p:cNvSpPr/>
              <p:nvPr/>
            </p:nvSpPr>
            <p:spPr>
              <a:xfrm>
                <a:off x="1770856" y="2261394"/>
                <a:ext cx="152400" cy="152400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5BB1DA2-88FC-4CCE-941D-74400ED52259}"/>
                  </a:ext>
                </a:extLst>
              </p:cNvPr>
              <p:cNvSpPr/>
              <p:nvPr/>
            </p:nvSpPr>
            <p:spPr>
              <a:xfrm>
                <a:off x="1917449" y="2261394"/>
                <a:ext cx="152400" cy="152400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C546798-B78E-4675-A5E5-8F1B578F2413}"/>
                </a:ext>
              </a:extLst>
            </p:cNvPr>
            <p:cNvGrpSpPr/>
            <p:nvPr/>
          </p:nvGrpSpPr>
          <p:grpSpPr>
            <a:xfrm>
              <a:off x="2468159" y="2413794"/>
              <a:ext cx="603793" cy="152400"/>
              <a:chOff x="1466056" y="2261394"/>
              <a:chExt cx="603793" cy="152400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6AAA6DD-87E1-407A-ADC1-FB8BC7228F4A}"/>
                  </a:ext>
                </a:extLst>
              </p:cNvPr>
              <p:cNvSpPr/>
              <p:nvPr/>
            </p:nvSpPr>
            <p:spPr>
              <a:xfrm>
                <a:off x="1466056" y="2261394"/>
                <a:ext cx="152400" cy="152400"/>
              </a:xfrm>
              <a:prstGeom prst="rect">
                <a:avLst/>
              </a:prstGeom>
              <a:noFill/>
              <a:ln w="1270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</a:rPr>
                  <a:t>1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16757B9-3667-4BC3-B7EA-42E9570DF803}"/>
                  </a:ext>
                </a:extLst>
              </p:cNvPr>
              <p:cNvSpPr/>
              <p:nvPr/>
            </p:nvSpPr>
            <p:spPr>
              <a:xfrm>
                <a:off x="1618456" y="2261394"/>
                <a:ext cx="152400" cy="152400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CB64F71-0829-46DD-BFB9-5C8DEDF1C9FF}"/>
                  </a:ext>
                </a:extLst>
              </p:cNvPr>
              <p:cNvSpPr/>
              <p:nvPr/>
            </p:nvSpPr>
            <p:spPr>
              <a:xfrm>
                <a:off x="1770856" y="2261394"/>
                <a:ext cx="152400" cy="152400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428BD9D-63C6-4A96-9697-4F09338CDD9D}"/>
                  </a:ext>
                </a:extLst>
              </p:cNvPr>
              <p:cNvSpPr/>
              <p:nvPr/>
            </p:nvSpPr>
            <p:spPr>
              <a:xfrm>
                <a:off x="1917449" y="2261394"/>
                <a:ext cx="152400" cy="152400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F555B95-811F-4369-868F-FDC0938B9879}"/>
                </a:ext>
              </a:extLst>
            </p:cNvPr>
            <p:cNvGrpSpPr/>
            <p:nvPr/>
          </p:nvGrpSpPr>
          <p:grpSpPr>
            <a:xfrm>
              <a:off x="1773759" y="2870994"/>
              <a:ext cx="603793" cy="152400"/>
              <a:chOff x="1466056" y="2261394"/>
              <a:chExt cx="603793" cy="152400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90838C7-6EAF-46AA-A4C9-EBA5E65EB3E7}"/>
                  </a:ext>
                </a:extLst>
              </p:cNvPr>
              <p:cNvSpPr/>
              <p:nvPr/>
            </p:nvSpPr>
            <p:spPr>
              <a:xfrm>
                <a:off x="1466056" y="2261394"/>
                <a:ext cx="152400" cy="152400"/>
              </a:xfrm>
              <a:prstGeom prst="rect">
                <a:avLst/>
              </a:prstGeom>
              <a:noFill/>
              <a:ln w="1270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</a:rPr>
                  <a:t>1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E1D475CE-54E9-4923-A64D-CAF3C695894D}"/>
                  </a:ext>
                </a:extLst>
              </p:cNvPr>
              <p:cNvSpPr/>
              <p:nvPr/>
            </p:nvSpPr>
            <p:spPr>
              <a:xfrm>
                <a:off x="1618456" y="2261394"/>
                <a:ext cx="152400" cy="152400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B032C67-9ADB-42FA-8A9F-C8DD3BBA732D}"/>
                  </a:ext>
                </a:extLst>
              </p:cNvPr>
              <p:cNvSpPr/>
              <p:nvPr/>
            </p:nvSpPr>
            <p:spPr>
              <a:xfrm>
                <a:off x="1770856" y="2261394"/>
                <a:ext cx="152400" cy="152400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7815FAA-6FB1-40F7-B495-83A519F66299}"/>
                  </a:ext>
                </a:extLst>
              </p:cNvPr>
              <p:cNvSpPr/>
              <p:nvPr/>
            </p:nvSpPr>
            <p:spPr>
              <a:xfrm>
                <a:off x="1917449" y="2261394"/>
                <a:ext cx="152400" cy="152400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0FAD0E2-7379-40BE-9DDE-B6DCD0A6D8C6}"/>
                </a:ext>
              </a:extLst>
            </p:cNvPr>
            <p:cNvGrpSpPr/>
            <p:nvPr/>
          </p:nvGrpSpPr>
          <p:grpSpPr>
            <a:xfrm>
              <a:off x="1050702" y="2457367"/>
              <a:ext cx="603793" cy="152400"/>
              <a:chOff x="1466056" y="2261394"/>
              <a:chExt cx="603793" cy="152400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D107CFF3-77EE-4D9F-A13F-3301ED99FC01}"/>
                  </a:ext>
                </a:extLst>
              </p:cNvPr>
              <p:cNvSpPr/>
              <p:nvPr/>
            </p:nvSpPr>
            <p:spPr>
              <a:xfrm>
                <a:off x="1466056" y="2261394"/>
                <a:ext cx="152400" cy="152400"/>
              </a:xfrm>
              <a:prstGeom prst="rect">
                <a:avLst/>
              </a:prstGeom>
              <a:noFill/>
              <a:ln w="1270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</a:rPr>
                  <a:t>1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8E669CFA-0CD6-463D-9B0D-1B27D3CCC6A1}"/>
                  </a:ext>
                </a:extLst>
              </p:cNvPr>
              <p:cNvSpPr/>
              <p:nvPr/>
            </p:nvSpPr>
            <p:spPr>
              <a:xfrm>
                <a:off x="1618456" y="2261394"/>
                <a:ext cx="152400" cy="152400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255B0F3-7FF6-419A-8059-F611E1334AC7}"/>
                  </a:ext>
                </a:extLst>
              </p:cNvPr>
              <p:cNvSpPr/>
              <p:nvPr/>
            </p:nvSpPr>
            <p:spPr>
              <a:xfrm>
                <a:off x="1770856" y="2261394"/>
                <a:ext cx="152400" cy="152400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0C2A3EC-092F-40AB-BA23-31BBF8E97582}"/>
                  </a:ext>
                </a:extLst>
              </p:cNvPr>
              <p:cNvSpPr/>
              <p:nvPr/>
            </p:nvSpPr>
            <p:spPr>
              <a:xfrm>
                <a:off x="1917449" y="2261394"/>
                <a:ext cx="152400" cy="152400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E334F49-C60D-4F4C-90BD-E3223CB4D1B6}"/>
                </a:ext>
              </a:extLst>
            </p:cNvPr>
            <p:cNvSpPr/>
            <p:nvPr/>
          </p:nvSpPr>
          <p:spPr>
            <a:xfrm>
              <a:off x="551656" y="2032251"/>
              <a:ext cx="152400" cy="1524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EA469FC-E33E-4198-91B2-2A067BD8AABB}"/>
                </a:ext>
              </a:extLst>
            </p:cNvPr>
            <p:cNvSpPr txBox="1"/>
            <p:nvPr/>
          </p:nvSpPr>
          <p:spPr>
            <a:xfrm>
              <a:off x="101204" y="1969951"/>
              <a:ext cx="449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root</a:t>
              </a:r>
              <a:endParaRPr lang="zh-CN" altLang="en-US" sz="1200" dirty="0"/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E456CE2D-4344-4432-9358-422B17E413F3}"/>
                </a:ext>
              </a:extLst>
            </p:cNvPr>
            <p:cNvCxnSpPr>
              <a:stCxn id="38" idx="3"/>
            </p:cNvCxnSpPr>
            <p:nvPr/>
          </p:nvCxnSpPr>
          <p:spPr>
            <a:xfrm>
              <a:off x="704056" y="2108451"/>
              <a:ext cx="106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98BAA36D-0797-4D39-B5AF-7BEF90E3AA3C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374649" y="2108994"/>
              <a:ext cx="398310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8ABD8BDB-1740-4CD7-9347-13E77398390C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 flipH="1">
              <a:off x="2154759" y="2566194"/>
              <a:ext cx="670255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244988DE-5F1E-413F-A8F3-A01587ED18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49695" y="2609767"/>
              <a:ext cx="704719" cy="2612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A8B7A0C5-4EE6-4C2A-AE9F-D9E7A28646A2}"/>
                </a:ext>
              </a:extLst>
            </p:cNvPr>
            <p:cNvCxnSpPr>
              <a:cxnSpLocks/>
              <a:stCxn id="31" idx="0"/>
              <a:endCxn id="2" idx="2"/>
            </p:cNvCxnSpPr>
            <p:nvPr/>
          </p:nvCxnSpPr>
          <p:spPr>
            <a:xfrm flipV="1">
              <a:off x="1279302" y="2185194"/>
              <a:ext cx="567754" cy="2721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392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引用计数法 </a:t>
            </a: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Advantage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Dynamic and incremental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fashion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, and it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is performed whenever there is an 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assignment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or other heap action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This is important to maintain responsiveness in a 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real-time application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or system</a:t>
            </a:r>
            <a:endParaRPr lang="en-US" altLang="zh-CN" sz="15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9.2.4 Reference counting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69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Allocation example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7F34AE0-A986-4427-B18D-40DFCE635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56" y="810223"/>
            <a:ext cx="3904456" cy="24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92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Reference counting 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著名应用案例 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Objective-C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是扩展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C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的面向对象编程语言，也是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iPhone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开发用到的主要语言</a:t>
            </a:r>
            <a:endParaRPr lang="en-US" altLang="zh-CN" sz="15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9.2.4 Reference counting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/>
          </a:p>
        </p:txBody>
      </p:sp>
      <p:pic>
        <p:nvPicPr>
          <p:cNvPr id="1026" name="Picture 2" descr="https://gss3.bdstatic.com/-Po3dSag_xI4khGkpoWK1HF6hhy/baike/c0%3Dbaike92%2C5%2C5%2C92%2C30/sign=4f82c4bc5cdf8db1a8237436684ab631/8b82b9014a90f603606f59633b12b31bb051ed33.jpg">
            <a:extLst>
              <a:ext uri="{FF2B5EF4-FFF2-40B4-BE49-F238E27FC236}">
                <a16:creationId xmlns:a16="http://schemas.microsoft.com/office/drawing/2014/main" id="{36A597C4-530D-4B4B-A0AD-AC72ED040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552" y="1295400"/>
            <a:ext cx="1478748" cy="188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8238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9.2.1 Basic concepts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9.2.2 Mark and sweep collection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9.2.3 Copying collection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9.2.4 Reference counting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9.2.5 Generational garbage collection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9.2 Classical GC algorithms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026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分代式垃圾回收法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宋体" charset="-122"/>
              </a:rPr>
              <a:t>Empirical </a:t>
            </a:r>
            <a:r>
              <a:rPr lang="en-US" altLang="zh-CN" sz="1500" dirty="0">
                <a:solidFill>
                  <a:srgbClr val="C00000"/>
                </a:solidFill>
                <a:ea typeface="宋体" charset="-122"/>
              </a:rPr>
              <a:t>observation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宋体" charset="-122"/>
              </a:rPr>
              <a:t>If an object has been </a:t>
            </a:r>
            <a:r>
              <a:rPr lang="en-US" altLang="zh-CN" sz="1400" dirty="0">
                <a:solidFill>
                  <a:srgbClr val="C00000"/>
                </a:solidFill>
                <a:ea typeface="宋体" charset="-122"/>
              </a:rPr>
              <a:t>reachable</a:t>
            </a:r>
            <a:r>
              <a:rPr lang="en-US" altLang="zh-CN" sz="1400" dirty="0">
                <a:solidFill>
                  <a:schemeClr val="tx1"/>
                </a:solidFill>
                <a:ea typeface="宋体" charset="-122"/>
              </a:rPr>
              <a:t> for a long time, it is likely to remain so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宋体" charset="-122"/>
              </a:rPr>
              <a:t>In many languages, </a:t>
            </a:r>
            <a:r>
              <a:rPr lang="en-US" altLang="zh-CN" sz="1400" dirty="0">
                <a:solidFill>
                  <a:srgbClr val="C00000"/>
                </a:solidFill>
                <a:ea typeface="宋体" charset="-122"/>
              </a:rPr>
              <a:t>most objects died young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宋体" charset="-122"/>
              </a:rPr>
              <a:t>Conclusion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宋体" charset="-122"/>
              </a:rPr>
              <a:t>Scanning the </a:t>
            </a:r>
            <a:r>
              <a:rPr lang="en-US" altLang="zh-CN" sz="1400" dirty="0">
                <a:solidFill>
                  <a:srgbClr val="C00000"/>
                </a:solidFill>
                <a:ea typeface="宋体" charset="-122"/>
              </a:rPr>
              <a:t>young objects frequently </a:t>
            </a:r>
            <a:r>
              <a:rPr lang="en-US" altLang="zh-CN" sz="1400" dirty="0">
                <a:solidFill>
                  <a:schemeClr val="tx1"/>
                </a:solidFill>
                <a:ea typeface="宋体" charset="-122"/>
              </a:rPr>
              <a:t>and the old objects infrequently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500" dirty="0">
                <a:solidFill>
                  <a:schemeClr val="tx1"/>
                </a:solidFill>
                <a:ea typeface="宋体" charset="-122"/>
              </a:rPr>
              <a:t>达尔文进化论：新生物种最容易被淘汰</a:t>
            </a:r>
            <a:r>
              <a:rPr lang="en-US" altLang="zh-CN" sz="1500" dirty="0">
                <a:solidFill>
                  <a:schemeClr val="tx1"/>
                </a:solidFill>
                <a:ea typeface="宋体" charset="-122"/>
              </a:rPr>
              <a:t>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9.2.5 Generational garbage collection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797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分代式垃圾回收法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宋体" charset="-122"/>
              </a:rPr>
              <a:t>Assign objects to different generations G0, G1...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宋体" charset="-122"/>
              </a:rPr>
              <a:t>G0 contains </a:t>
            </a:r>
            <a:r>
              <a:rPr lang="en-US" altLang="zh-CN" sz="1400" dirty="0">
                <a:solidFill>
                  <a:srgbClr val="990000"/>
                </a:solidFill>
                <a:ea typeface="宋体" charset="-122"/>
              </a:rPr>
              <a:t>young</a:t>
            </a:r>
            <a:r>
              <a:rPr lang="en-US" altLang="zh-CN" sz="1400" dirty="0">
                <a:solidFill>
                  <a:schemeClr val="tx1"/>
                </a:solidFill>
                <a:ea typeface="宋体" charset="-122"/>
              </a:rPr>
              <a:t> objects, most likely to be garbage 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宋体" charset="-122"/>
              </a:rPr>
              <a:t>G0 </a:t>
            </a:r>
            <a:r>
              <a:rPr lang="en-US" altLang="zh-CN" sz="1400" dirty="0">
                <a:solidFill>
                  <a:srgbClr val="C00000"/>
                </a:solidFill>
                <a:ea typeface="宋体" charset="-122"/>
              </a:rPr>
              <a:t>scanned more often </a:t>
            </a:r>
            <a:r>
              <a:rPr lang="en-US" altLang="zh-CN" sz="1400" dirty="0">
                <a:solidFill>
                  <a:schemeClr val="tx1"/>
                </a:solidFill>
                <a:ea typeface="宋体" charset="-122"/>
              </a:rPr>
              <a:t>than G1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宋体" charset="-122"/>
              </a:rPr>
              <a:t>Commonly two generations (new,  tenured)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9.2.5 Generational garbage collection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2D9E8BD-3AAE-4928-81A8-08BA0B3D7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" t="10529" r="2007" b="10500"/>
          <a:stretch/>
        </p:blipFill>
        <p:spPr bwMode="auto">
          <a:xfrm>
            <a:off x="1141780" y="1917427"/>
            <a:ext cx="2324430" cy="1319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6AB56A0-03B1-4CE5-873C-A2AEC6394173}"/>
              </a:ext>
            </a:extLst>
          </p:cNvPr>
          <p:cNvSpPr txBox="1"/>
          <p:nvPr/>
        </p:nvSpPr>
        <p:spPr>
          <a:xfrm>
            <a:off x="704439" y="220773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990000"/>
                </a:solidFill>
              </a:rPr>
              <a:t>G0</a:t>
            </a:r>
            <a:endParaRPr lang="zh-CN" altLang="en-US" dirty="0">
              <a:solidFill>
                <a:srgbClr val="99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4EE4976-8D31-476B-8AD7-9A91FCB08370}"/>
              </a:ext>
            </a:extLst>
          </p:cNvPr>
          <p:cNvSpPr txBox="1"/>
          <p:nvPr/>
        </p:nvSpPr>
        <p:spPr>
          <a:xfrm>
            <a:off x="704439" y="281154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990000"/>
                </a:solidFill>
              </a:rPr>
              <a:t>G1</a:t>
            </a:r>
            <a:endParaRPr lang="zh-CN" altLang="en-US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8328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分代式垃圾回收法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宋体" charset="-122"/>
              </a:rPr>
              <a:t>No need to </a:t>
            </a:r>
            <a:r>
              <a:rPr lang="en-US" altLang="zh-CN" sz="1500" dirty="0">
                <a:solidFill>
                  <a:srgbClr val="C00000"/>
                </a:solidFill>
                <a:ea typeface="宋体" charset="-122"/>
              </a:rPr>
              <a:t>traverse the entire reference tree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宋体" charset="-122"/>
              </a:rPr>
              <a:t>The youngest generation contains the highest proportion of garbage.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宋体" charset="-122"/>
              </a:rPr>
              <a:t>By focusing the work here, the overall system is more </a:t>
            </a:r>
            <a:r>
              <a:rPr lang="en-US" altLang="zh-CN" sz="1500" dirty="0">
                <a:solidFill>
                  <a:srgbClr val="C00000"/>
                </a:solidFill>
                <a:ea typeface="宋体" charset="-122"/>
              </a:rPr>
              <a:t>efficient</a:t>
            </a:r>
            <a:r>
              <a:rPr lang="en-US" altLang="zh-CN" sz="1500" dirty="0">
                <a:solidFill>
                  <a:schemeClr val="tx1"/>
                </a:solidFill>
                <a:ea typeface="宋体" charset="-122"/>
              </a:rPr>
              <a:t>. </a:t>
            </a:r>
            <a:endParaRPr lang="en-US" altLang="zh-CN" sz="14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bg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bg1"/>
                </a:solidFill>
                <a:ea typeface="宋体" charset="-122"/>
              </a:rPr>
              <a:t>Older generations are garbage collected infrequently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bg1"/>
                </a:solidFill>
                <a:ea typeface="宋体" charset="-122"/>
              </a:rPr>
              <a:t>The youngest generation can be collected in 5 to 50ms (1ms = 00.001 seconds)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9.2.5 Generational garbage collection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198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9.1 Memory management mechanism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9.2 Classical GC algorithms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9.3 Summary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Garbage Collection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419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500" dirty="0">
                <a:solidFill>
                  <a:srgbClr val="C00000"/>
                </a:solidFill>
                <a:ea typeface="宋体" charset="-122"/>
              </a:rPr>
              <a:t>引用计数</a:t>
            </a:r>
            <a:endParaRPr lang="en-US" altLang="zh-CN" sz="1500" dirty="0">
              <a:solidFill>
                <a:srgbClr val="C00000"/>
              </a:solidFill>
              <a:ea typeface="宋体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ea typeface="宋体" charset="-122"/>
              </a:rPr>
              <a:t>引用计数是解决</a:t>
            </a:r>
            <a:r>
              <a:rPr lang="zh-CN" altLang="en-US" sz="1400" dirty="0">
                <a:solidFill>
                  <a:srgbClr val="C00000"/>
                </a:solidFill>
                <a:ea typeface="宋体" charset="-122"/>
              </a:rPr>
              <a:t>显式内存分配</a:t>
            </a:r>
            <a:r>
              <a:rPr lang="zh-CN" altLang="en-US" sz="1400" dirty="0">
                <a:solidFill>
                  <a:schemeClr val="tx1"/>
                </a:solidFill>
                <a:ea typeface="宋体" charset="-122"/>
              </a:rPr>
              <a:t>问题的常用解决方案。</a:t>
            </a:r>
            <a:endParaRPr lang="en-US" altLang="zh-CN" sz="14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ea typeface="宋体" charset="-122"/>
              </a:rPr>
              <a:t>实现赋值时递增和递减操作的代码通常是</a:t>
            </a:r>
            <a:r>
              <a:rPr lang="zh-CN" altLang="en-US" sz="1400" dirty="0">
                <a:solidFill>
                  <a:srgbClr val="C00000"/>
                </a:solidFill>
                <a:ea typeface="宋体" charset="-122"/>
              </a:rPr>
              <a:t>程序缓慢</a:t>
            </a:r>
            <a:r>
              <a:rPr lang="zh-CN" altLang="en-US" sz="1400" dirty="0">
                <a:solidFill>
                  <a:schemeClr val="tx1"/>
                </a:solidFill>
                <a:ea typeface="宋体" charset="-122"/>
              </a:rPr>
              <a:t>的原因之一。</a:t>
            </a:r>
            <a:endParaRPr lang="en-US" altLang="zh-CN" sz="14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ea typeface="宋体" charset="-122"/>
              </a:rPr>
              <a:t>无论如何，引用计数也不是全面的解决方案，因为</a:t>
            </a:r>
            <a:r>
              <a:rPr lang="zh-CN" altLang="en-US" sz="1400" dirty="0">
                <a:solidFill>
                  <a:srgbClr val="C00000"/>
                </a:solidFill>
                <a:ea typeface="宋体" charset="-122"/>
              </a:rPr>
              <a:t>循环引用</a:t>
            </a:r>
            <a:r>
              <a:rPr lang="zh-CN" altLang="en-US" sz="1400" dirty="0">
                <a:solidFill>
                  <a:schemeClr val="tx1"/>
                </a:solidFill>
                <a:ea typeface="宋体" charset="-122"/>
              </a:rPr>
              <a:t>从不会被删除。</a:t>
            </a:r>
            <a:endParaRPr lang="en-US" altLang="zh-CN" sz="1400" dirty="0">
              <a:solidFill>
                <a:schemeClr val="tx1"/>
              </a:solidFill>
              <a:ea typeface="宋体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9.3 Summary 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002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500" dirty="0">
                <a:solidFill>
                  <a:srgbClr val="C00000"/>
                </a:solidFill>
                <a:ea typeface="宋体" charset="-122"/>
              </a:rPr>
              <a:t>什么时候执行垃圾回收？</a:t>
            </a:r>
            <a:endParaRPr lang="en-US" altLang="zh-CN" sz="1500" dirty="0">
              <a:solidFill>
                <a:srgbClr val="C00000"/>
              </a:solidFill>
              <a:ea typeface="宋体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ea typeface="宋体" charset="-122"/>
              </a:rPr>
              <a:t>垃圾回收只会在</a:t>
            </a:r>
            <a:r>
              <a:rPr lang="zh-CN" altLang="en-US" sz="1400" dirty="0">
                <a:solidFill>
                  <a:srgbClr val="C00000"/>
                </a:solidFill>
                <a:ea typeface="宋体" charset="-122"/>
              </a:rPr>
              <a:t>内存变得紧张时</a:t>
            </a:r>
            <a:r>
              <a:rPr lang="zh-CN" altLang="en-US" sz="1400" dirty="0">
                <a:solidFill>
                  <a:schemeClr val="tx1"/>
                </a:solidFill>
                <a:ea typeface="宋体" charset="-122"/>
              </a:rPr>
              <a:t>才会运行。</a:t>
            </a:r>
            <a:endParaRPr lang="en-US" altLang="zh-CN" sz="14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ea typeface="宋体" charset="-122"/>
              </a:rPr>
              <a:t>当内存尚且宽裕时，程序将全速运行，不会在释放内存上花费任何时间。</a:t>
            </a:r>
            <a:endParaRPr lang="en-US" altLang="zh-CN" sz="14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9.3 Summary 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979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500" dirty="0">
                <a:solidFill>
                  <a:srgbClr val="C00000"/>
                </a:solidFill>
                <a:ea typeface="宋体" charset="-122"/>
              </a:rPr>
              <a:t>现代垃圾回收效率</a:t>
            </a:r>
            <a:endParaRPr lang="en-US" altLang="zh-CN" sz="1500" dirty="0">
              <a:solidFill>
                <a:srgbClr val="C00000"/>
              </a:solidFill>
              <a:ea typeface="宋体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ea typeface="宋体" charset="-122"/>
              </a:rPr>
              <a:t>相对于过去的缓慢的垃圾回收程序，现代的垃圾回收程序要先进得多。</a:t>
            </a:r>
            <a:endParaRPr lang="en-US" altLang="zh-CN" sz="14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ea typeface="宋体" charset="-122"/>
              </a:rPr>
              <a:t>分代、复制回收程序在很大程度上克服了早期的标记</a:t>
            </a:r>
            <a:r>
              <a:rPr lang="en-US" altLang="zh-CN" sz="1400" dirty="0">
                <a:solidFill>
                  <a:schemeClr val="tx1"/>
                </a:solidFill>
                <a:ea typeface="宋体" charset="-122"/>
              </a:rPr>
              <a:t>&amp;</a:t>
            </a:r>
            <a:r>
              <a:rPr lang="zh-CN" altLang="en-US" sz="1400" dirty="0">
                <a:solidFill>
                  <a:schemeClr val="tx1"/>
                </a:solidFill>
                <a:ea typeface="宋体" charset="-122"/>
              </a:rPr>
              <a:t>清除算法的低效。</a:t>
            </a:r>
            <a:endParaRPr lang="en-US" altLang="zh-CN" sz="14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ea typeface="宋体" charset="-122"/>
              </a:rPr>
              <a:t>现代垃圾回收程序进行</a:t>
            </a:r>
            <a:r>
              <a:rPr lang="zh-CN" altLang="en-US" sz="1400" dirty="0">
                <a:solidFill>
                  <a:srgbClr val="C00000"/>
                </a:solidFill>
                <a:ea typeface="宋体" charset="-122"/>
              </a:rPr>
              <a:t>堆紧缩</a:t>
            </a:r>
            <a:r>
              <a:rPr lang="zh-CN" altLang="en-US" sz="1400" dirty="0">
                <a:solidFill>
                  <a:schemeClr val="tx1"/>
                </a:solidFill>
                <a:ea typeface="宋体" charset="-122"/>
              </a:rPr>
              <a:t>。</a:t>
            </a:r>
            <a:endParaRPr lang="en-US" altLang="zh-CN" sz="14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ea typeface="宋体" charset="-122"/>
              </a:rPr>
              <a:t>堆紧缩将减少程序引用的页的数量，这意味着内存访问命中率更高，交换将更少。</a:t>
            </a:r>
            <a:endParaRPr lang="en-US" altLang="zh-CN" sz="1400" dirty="0">
              <a:solidFill>
                <a:schemeClr val="tx1"/>
              </a:solidFill>
              <a:ea typeface="宋体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9.3 Summary 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740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500" dirty="0">
                <a:solidFill>
                  <a:srgbClr val="0000FF"/>
                </a:solidFill>
                <a:ea typeface="宋体" charset="-122"/>
              </a:rPr>
              <a:t>垃圾回收的优势</a:t>
            </a:r>
            <a:endParaRPr lang="en-US" altLang="zh-CN" sz="1500" dirty="0">
              <a:solidFill>
                <a:srgbClr val="0000FF"/>
              </a:solidFill>
              <a:ea typeface="宋体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ea typeface="宋体" charset="-122"/>
              </a:rPr>
              <a:t>采用</a:t>
            </a:r>
            <a:r>
              <a:rPr lang="en-US" altLang="zh-CN" sz="1400" dirty="0">
                <a:solidFill>
                  <a:schemeClr val="tx1"/>
                </a:solidFill>
                <a:ea typeface="宋体" charset="-122"/>
              </a:rPr>
              <a:t>GC</a:t>
            </a:r>
            <a:r>
              <a:rPr lang="zh-CN" altLang="en-US" sz="1400" dirty="0">
                <a:solidFill>
                  <a:schemeClr val="tx1"/>
                </a:solidFill>
              </a:rPr>
              <a:t>的程序不会因为</a:t>
            </a:r>
            <a:r>
              <a:rPr lang="zh-CN" altLang="en-US" sz="1400" dirty="0">
                <a:solidFill>
                  <a:srgbClr val="C00000"/>
                </a:solidFill>
              </a:rPr>
              <a:t>内存泄漏</a:t>
            </a:r>
            <a:r>
              <a:rPr lang="zh-CN" altLang="en-US" sz="1400" dirty="0">
                <a:solidFill>
                  <a:schemeClr val="tx1"/>
                </a:solidFill>
              </a:rPr>
              <a:t>的累积而崩溃。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</a:rPr>
              <a:t>采用 </a:t>
            </a:r>
            <a:r>
              <a:rPr lang="en-US" altLang="zh-CN" sz="1400" dirty="0">
                <a:solidFill>
                  <a:schemeClr val="tx1"/>
                </a:solidFill>
              </a:rPr>
              <a:t>GC </a:t>
            </a:r>
            <a:r>
              <a:rPr lang="zh-CN" altLang="en-US" sz="1400" dirty="0">
                <a:solidFill>
                  <a:schemeClr val="tx1"/>
                </a:solidFill>
              </a:rPr>
              <a:t>的程序拥有更长期的</a:t>
            </a:r>
            <a:r>
              <a:rPr lang="zh-CN" altLang="en-US" sz="1400" dirty="0">
                <a:solidFill>
                  <a:srgbClr val="C00000"/>
                </a:solidFill>
              </a:rPr>
              <a:t>稳定性</a:t>
            </a:r>
            <a:r>
              <a:rPr lang="zh-CN" altLang="en-US" sz="1400" dirty="0">
                <a:solidFill>
                  <a:schemeClr val="tx1"/>
                </a:solidFill>
              </a:rPr>
              <a:t>。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</a:rPr>
              <a:t>采用</a:t>
            </a:r>
            <a:r>
              <a:rPr lang="en-US" altLang="zh-CN" sz="1400" dirty="0">
                <a:solidFill>
                  <a:schemeClr val="tx1"/>
                </a:solidFill>
              </a:rPr>
              <a:t>GC</a:t>
            </a:r>
            <a:r>
              <a:rPr lang="zh-CN" altLang="en-US" sz="1400" dirty="0">
                <a:solidFill>
                  <a:schemeClr val="tx1"/>
                </a:solidFill>
              </a:rPr>
              <a:t>的程序有更少的难以发现的</a:t>
            </a:r>
            <a:r>
              <a:rPr lang="zh-CN" altLang="en-US" sz="1400" dirty="0">
                <a:solidFill>
                  <a:srgbClr val="C00000"/>
                </a:solidFill>
              </a:rPr>
              <a:t>指针错漏</a:t>
            </a:r>
            <a:r>
              <a:rPr lang="zh-CN" altLang="en-US" sz="1400" dirty="0">
                <a:solidFill>
                  <a:schemeClr val="tx1"/>
                </a:solidFill>
              </a:rPr>
              <a:t>。</a:t>
            </a:r>
            <a:endParaRPr lang="en-US" altLang="zh-CN" sz="14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</a:rPr>
              <a:t>采用</a:t>
            </a:r>
            <a:r>
              <a:rPr lang="en-US" altLang="zh-CN" sz="1400" dirty="0">
                <a:solidFill>
                  <a:schemeClr val="tx1"/>
                </a:solidFill>
              </a:rPr>
              <a:t>GC</a:t>
            </a:r>
            <a:r>
              <a:rPr lang="zh-CN" altLang="en-US" sz="1400" dirty="0">
                <a:solidFill>
                  <a:schemeClr val="tx1"/>
                </a:solidFill>
              </a:rPr>
              <a:t>的程序</a:t>
            </a:r>
            <a:r>
              <a:rPr lang="zh-CN" altLang="en-US" sz="1400" dirty="0">
                <a:solidFill>
                  <a:srgbClr val="C00000"/>
                </a:solidFill>
              </a:rPr>
              <a:t>开发和调试更快</a:t>
            </a:r>
            <a:r>
              <a:rPr lang="zh-CN" altLang="en-US" sz="1400" dirty="0">
                <a:solidFill>
                  <a:schemeClr val="tx1"/>
                </a:solidFill>
              </a:rPr>
              <a:t>，因为不用开发、调试、测试或维护显式的释放代码。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9.3 Summary 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49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Allocator constraint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Alignment request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Can not determine size of the allocation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Respond immediately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Allocate from free memory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Can not move the allocation  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7F34AE0-A986-4427-B18D-40DFCE635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31"/>
          <a:stretch/>
        </p:blipFill>
        <p:spPr>
          <a:xfrm>
            <a:off x="351698" y="2108994"/>
            <a:ext cx="3904456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000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FF"/>
                </a:solidFill>
              </a:rPr>
              <a:t>垃圾回收的不足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3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300" dirty="0">
                <a:solidFill>
                  <a:schemeClr val="tx1"/>
                </a:solidFill>
                <a:ea typeface="宋体" charset="-122"/>
              </a:rPr>
              <a:t>内存</a:t>
            </a:r>
            <a:r>
              <a:rPr lang="zh-CN" altLang="en-US" sz="1400" dirty="0">
                <a:solidFill>
                  <a:schemeClr val="tx1"/>
                </a:solidFill>
              </a:rPr>
              <a:t>回收何时运行是不可预测的，所以程序可能</a:t>
            </a:r>
            <a:r>
              <a:rPr lang="zh-CN" altLang="en-US" sz="1400" dirty="0">
                <a:solidFill>
                  <a:srgbClr val="990000"/>
                </a:solidFill>
              </a:rPr>
              <a:t>意外暂停</a:t>
            </a:r>
            <a:r>
              <a:rPr lang="zh-CN" altLang="en-US" sz="1400" dirty="0">
                <a:solidFill>
                  <a:schemeClr val="tx1"/>
                </a:solidFill>
              </a:rPr>
              <a:t>。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</a:rPr>
              <a:t>运行内存回收的</a:t>
            </a:r>
            <a:r>
              <a:rPr lang="zh-CN" altLang="en-US" sz="1400" dirty="0">
                <a:solidFill>
                  <a:srgbClr val="990000"/>
                </a:solidFill>
              </a:rPr>
              <a:t>时间</a:t>
            </a:r>
            <a:r>
              <a:rPr lang="zh-CN" altLang="en-US" sz="1400" dirty="0">
                <a:solidFill>
                  <a:schemeClr val="tx1"/>
                </a:solidFill>
              </a:rPr>
              <a:t>是没有上界的。尽管在实践中它的运行通常很快，但无法保证这一点。 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</a:rPr>
              <a:t>除了回收程序以外的</a:t>
            </a:r>
            <a:r>
              <a:rPr lang="zh-CN" altLang="en-US" sz="1400" dirty="0">
                <a:solidFill>
                  <a:srgbClr val="990000"/>
                </a:solidFill>
              </a:rPr>
              <a:t>所有线程</a:t>
            </a:r>
            <a:r>
              <a:rPr lang="zh-CN" altLang="en-US" sz="1400" dirty="0">
                <a:solidFill>
                  <a:schemeClr val="tx1"/>
                </a:solidFill>
              </a:rPr>
              <a:t>在回收进行时都会</a:t>
            </a:r>
            <a:r>
              <a:rPr lang="zh-CN" altLang="en-US" sz="1400" dirty="0">
                <a:solidFill>
                  <a:srgbClr val="990000"/>
                </a:solidFill>
              </a:rPr>
              <a:t>停止运行</a:t>
            </a:r>
            <a:r>
              <a:rPr lang="zh-CN" altLang="en-US" sz="1400" dirty="0">
                <a:solidFill>
                  <a:schemeClr val="tx1"/>
                </a:solidFill>
              </a:rPr>
              <a:t>。 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</a:rPr>
              <a:t>垃圾回收程序也许会留下一些本该回收的内存。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3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9.3 Summary 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960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500" dirty="0">
                <a:solidFill>
                  <a:srgbClr val="0000FF"/>
                </a:solidFill>
              </a:rPr>
              <a:t>垃圾回收</a:t>
            </a:r>
            <a:endParaRPr lang="en-US" altLang="zh-CN" sz="1500" dirty="0">
              <a:solidFill>
                <a:srgbClr val="0000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</a:rPr>
              <a:t>垃圾回收应该被实现为一个基本的操作系统内核服务。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</a:rPr>
              <a:t>但一般情况下，</a:t>
            </a:r>
            <a:r>
              <a:rPr lang="en-US" altLang="zh-CN" sz="1400" dirty="0">
                <a:solidFill>
                  <a:schemeClr val="tx1"/>
                </a:solidFill>
              </a:rPr>
              <a:t>GC</a:t>
            </a:r>
            <a:r>
              <a:rPr lang="zh-CN" altLang="en-US" sz="1400" dirty="0">
                <a:solidFill>
                  <a:schemeClr val="tx1"/>
                </a:solidFill>
              </a:rPr>
              <a:t>作为程序的一部分而存在。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3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9.3 Summary 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76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Reference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宋体" charset="-122"/>
              </a:rPr>
              <a:t>Garbage Collection in the Java </a:t>
            </a:r>
            <a:r>
              <a:rPr lang="en-US" altLang="zh-CN" sz="1500" dirty="0" err="1">
                <a:solidFill>
                  <a:schemeClr val="tx1"/>
                </a:solidFill>
                <a:ea typeface="宋体" charset="-122"/>
              </a:rPr>
              <a:t>HotSpot</a:t>
            </a:r>
            <a:r>
              <a:rPr lang="en-US" altLang="zh-CN" sz="1500" dirty="0">
                <a:solidFill>
                  <a:schemeClr val="tx1"/>
                </a:solidFill>
                <a:ea typeface="宋体" charset="-122"/>
              </a:rPr>
              <a:t> Virtual Machine, by Tony </a:t>
            </a:r>
            <a:r>
              <a:rPr lang="en-US" altLang="zh-CN" sz="1500" dirty="0" err="1">
                <a:solidFill>
                  <a:schemeClr val="tx1"/>
                </a:solidFill>
                <a:ea typeface="宋体" charset="-122"/>
              </a:rPr>
              <a:t>Printezis</a:t>
            </a:r>
            <a:r>
              <a:rPr lang="en-US" altLang="zh-CN" sz="1500" dirty="0">
                <a:solidFill>
                  <a:schemeClr val="tx1"/>
                </a:solidFill>
                <a:ea typeface="宋体" charset="-122"/>
              </a:rPr>
              <a:t> (See file: hotspot-gc.pdf)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宋体" charset="-122"/>
                <a:hlinkClick r:id="rId3" tooltip="Garbage collection (computer science) - Wikipedia, the free encyclopedia"/>
              </a:rPr>
              <a:t>Wikipedia on Garbage Collection</a:t>
            </a:r>
            <a:r>
              <a:rPr lang="en-US" altLang="zh-CN" sz="1600" dirty="0">
                <a:solidFill>
                  <a:schemeClr val="tx1"/>
                </a:solidFill>
                <a:ea typeface="宋体" charset="-122"/>
              </a:rPr>
              <a:t> (</a:t>
            </a:r>
            <a:r>
              <a:rPr lang="en-US" altLang="zh-CN" sz="1600" dirty="0">
                <a:solidFill>
                  <a:schemeClr val="tx1"/>
                </a:solidFill>
                <a:ea typeface="宋体" charset="-122"/>
                <a:hlinkClick r:id="rId3"/>
              </a:rPr>
              <a:t>http://en.wikipedia.org/wiki/Garbage_collection_%28computer_science%29</a:t>
            </a:r>
            <a:r>
              <a:rPr lang="en-US" altLang="zh-CN" sz="1600" dirty="0">
                <a:solidFill>
                  <a:schemeClr val="tx1"/>
                </a:solidFill>
                <a:ea typeface="宋体" charset="-122"/>
              </a:rPr>
              <a:t> 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宋体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9.3 Summary 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279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  <a:hlinkClick r:id="rId3"/>
              </a:rPr>
              <a:t>http://blog.csdn.net/zdy0_2004/article/details/51485198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zh-CN" altLang="en-US" sz="1500" dirty="0">
                <a:solidFill>
                  <a:srgbClr val="990000"/>
                </a:solidFill>
                <a:ea typeface="楷体" pitchFamily="49" charset="-122"/>
              </a:rPr>
              <a:t>标记位</a:t>
            </a:r>
            <a:endParaRPr lang="en-US" altLang="zh-CN" sz="1500" dirty="0">
              <a:solidFill>
                <a:srgbClr val="990000"/>
              </a:solidFill>
              <a:ea typeface="楷体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  <a:hlinkClick r:id="rId4"/>
              </a:rPr>
              <a:t>http://blog.csdn.net/yangxuefeng09/article/details/10066403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 </a:t>
            </a:r>
            <a:r>
              <a:rPr lang="zh-CN" altLang="en-US" sz="1500" dirty="0">
                <a:solidFill>
                  <a:srgbClr val="990000"/>
                </a:solidFill>
                <a:ea typeface="楷体" pitchFamily="49" charset="-122"/>
              </a:rPr>
              <a:t>显式隐式</a:t>
            </a:r>
            <a:endParaRPr lang="en-US" altLang="zh-CN" sz="1500" dirty="0">
              <a:solidFill>
                <a:srgbClr val="990000"/>
              </a:solidFill>
              <a:ea typeface="楷体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  <a:hlinkClick r:id="rId5"/>
              </a:rPr>
              <a:t>http://blog.csdn.net/guoping16/article/details/6579434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 </a:t>
            </a:r>
            <a:r>
              <a:rPr lang="zh-CN" altLang="en-US" sz="1500" dirty="0">
                <a:solidFill>
                  <a:srgbClr val="990000"/>
                </a:solidFill>
                <a:ea typeface="楷体" pitchFamily="49" charset="-122"/>
              </a:rPr>
              <a:t>进程</a:t>
            </a:r>
            <a:endParaRPr lang="en-US" altLang="zh-CN" sz="1500" dirty="0">
              <a:solidFill>
                <a:srgbClr val="990000"/>
              </a:solidFill>
              <a:ea typeface="楷体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  <a:hlinkClick r:id="rId6"/>
              </a:rPr>
              <a:t>http://blog.csdn.net/u012960981/article/details/23672969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 </a:t>
            </a:r>
            <a:r>
              <a:rPr lang="zh-CN" altLang="en-US" sz="1500" dirty="0">
                <a:solidFill>
                  <a:srgbClr val="990000"/>
                </a:solidFill>
                <a:ea typeface="楷体" pitchFamily="49" charset="-122"/>
              </a:rPr>
              <a:t>分离链表</a:t>
            </a:r>
            <a:endParaRPr lang="en-US" altLang="zh-CN" sz="1500" dirty="0">
              <a:solidFill>
                <a:srgbClr val="990000"/>
              </a:solidFill>
              <a:ea typeface="楷体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  <a:hlinkClick r:id="rId7"/>
              </a:rPr>
              <a:t>http://blog.csdn.net/c602273091/article/details/53576494#segregated-list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 </a:t>
            </a:r>
            <a:r>
              <a:rPr lang="zh-CN" altLang="en-US" sz="1500" dirty="0">
                <a:solidFill>
                  <a:srgbClr val="990000"/>
                </a:solidFill>
                <a:ea typeface="楷体" pitchFamily="49" charset="-122"/>
              </a:rPr>
              <a:t>所有</a:t>
            </a:r>
            <a:endParaRPr lang="en-US" altLang="zh-CN" sz="1500" dirty="0">
              <a:solidFill>
                <a:srgbClr val="990000"/>
              </a:solidFill>
              <a:ea typeface="楷体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  <a:hlinkClick r:id="rId8"/>
              </a:rPr>
              <a:t>http://www.cnblogs.com/andy-zcx/p/5522836.html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 </a:t>
            </a:r>
            <a:r>
              <a:rPr lang="zh-CN" altLang="en-US" sz="1500" dirty="0">
                <a:solidFill>
                  <a:srgbClr val="990000"/>
                </a:solidFill>
                <a:ea typeface="楷体" pitchFamily="49" charset="-122"/>
              </a:rPr>
              <a:t>垃圾回收 </a:t>
            </a:r>
            <a:endParaRPr lang="en-US" altLang="zh-CN" sz="1500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Reference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5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Goal of good allocation 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9.1 Memory management mechanism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52B3881C-7D16-422D-B904-A281CC9B7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2571969"/>
              </p:ext>
            </p:extLst>
          </p:nvPr>
        </p:nvGraphicFramePr>
        <p:xfrm>
          <a:off x="2304256" y="1270794"/>
          <a:ext cx="2209800" cy="147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EE25D28F-F8B2-49F9-ADA5-FC4071FDE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85008"/>
              </p:ext>
            </p:extLst>
          </p:nvPr>
        </p:nvGraphicFramePr>
        <p:xfrm>
          <a:off x="85290" y="1270794"/>
          <a:ext cx="2209800" cy="147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346099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5786</TotalTime>
  <Words>3424</Words>
  <Application>Microsoft Office PowerPoint</Application>
  <PresentationFormat>自定义</PresentationFormat>
  <Paragraphs>754</Paragraphs>
  <Slides>83</Slides>
  <Notes>83</Notes>
  <HiddenSlides>2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1" baseType="lpstr">
      <vt:lpstr>Arial</vt:lpstr>
      <vt:lpstr>Calibri</vt:lpstr>
      <vt:lpstr>Cambria Math</vt:lpstr>
      <vt:lpstr>Helvetica</vt:lpstr>
      <vt:lpstr>Tahoma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Tara</cp:lastModifiedBy>
  <cp:revision>563</cp:revision>
  <dcterms:created xsi:type="dcterms:W3CDTF">2006-08-16T00:00:00Z</dcterms:created>
  <dcterms:modified xsi:type="dcterms:W3CDTF">2019-10-24T09:01:35Z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